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notesSlides/notesSlide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6.xml" ContentType="application/vnd.openxmlformats-officedocument.drawingml.chartshapes+xml"/>
  <Override PartName="/ppt/notesSlides/notesSlide8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7.xml" ContentType="application/vnd.openxmlformats-officedocument.drawingml.chartshape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12" r:id="rId2"/>
    <p:sldId id="421" r:id="rId3"/>
    <p:sldId id="422" r:id="rId4"/>
    <p:sldId id="386" r:id="rId5"/>
    <p:sldId id="313" r:id="rId6"/>
    <p:sldId id="385" r:id="rId7"/>
    <p:sldId id="344" r:id="rId8"/>
    <p:sldId id="417" r:id="rId9"/>
    <p:sldId id="418" r:id="rId10"/>
    <p:sldId id="349" r:id="rId11"/>
    <p:sldId id="392" r:id="rId12"/>
    <p:sldId id="420" r:id="rId13"/>
    <p:sldId id="406" r:id="rId14"/>
    <p:sldId id="331" r:id="rId15"/>
    <p:sldId id="400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 Heggestuen" initials="JH" lastIdx="16" clrIdx="0">
    <p:extLst/>
  </p:cmAuthor>
  <p:cmAuthor id="2" name="John Heggestuen" initials="JH [2]" lastIdx="1" clrIdx="1">
    <p:extLst/>
  </p:cmAuthor>
  <p:cmAuthor id="3" name="John Heggestuen" initials="JH [3]" lastIdx="1" clrIdx="2">
    <p:extLst/>
  </p:cmAuthor>
  <p:cmAuthor id="4" name="John Heggestuen" initials="JH [4]" lastIdx="1" clrIdx="3">
    <p:extLst/>
  </p:cmAuthor>
  <p:cmAuthor id="5" name="John Heggestuen" initials="JH [5]" lastIdx="1" clrIdx="4">
    <p:extLst/>
  </p:cmAuthor>
  <p:cmAuthor id="6" name="John Heggestuen" initials="JH [6]" lastIdx="1" clrIdx="5">
    <p:extLst/>
  </p:cmAuthor>
  <p:cmAuthor id="7" name="John Heggestuen" initials="JH [7]" lastIdx="1" clrIdx="6">
    <p:extLst/>
  </p:cmAuthor>
  <p:cmAuthor id="8" name="John Heggestuen" initials="JH [8]" lastIdx="1" clrIdx="7">
    <p:extLst/>
  </p:cmAuthor>
  <p:cmAuthor id="9" name="John Heggestuen" initials="JH [9]" lastIdx="1" clrIdx="8">
    <p:extLst/>
  </p:cmAuthor>
  <p:cmAuthor id="10" name="John Heggestuen" initials="JH [10]" lastIdx="1" clrIdx="9">
    <p:extLst/>
  </p:cmAuthor>
  <p:cmAuthor id="11" name="John Heggestuen" initials="JH [11]" lastIdx="1" clrIdx="10">
    <p:extLst/>
  </p:cmAuthor>
  <p:cmAuthor id="12" name="John Heggestuen" initials="JH [12]" lastIdx="1" clrIdx="11">
    <p:extLst/>
  </p:cmAuthor>
  <p:cmAuthor id="13" name="John Heggestuen" initials="JH [13]" lastIdx="1" clrIdx="12">
    <p:extLst/>
  </p:cmAuthor>
  <p:cmAuthor id="14" name="John Heggestuen" initials="JH [14]" lastIdx="1" clrIdx="13">
    <p:extLst/>
  </p:cmAuthor>
  <p:cmAuthor id="15" name="John Heggestuen" initials="JH [15]" lastIdx="1" clrIdx="14">
    <p:extLst/>
  </p:cmAuthor>
  <p:cmAuthor id="16" name="Peter Newman" initials="PN" lastIdx="1" clrIdx="15">
    <p:extLst/>
  </p:cmAuthor>
  <p:cmAuthor id="17" name="Peter Newman" initials="PN [2]" lastIdx="1" clrIdx="16">
    <p:extLst/>
  </p:cmAuthor>
  <p:cmAuthor id="18" name="Peter Newman" initials="PN [3]" lastIdx="1" clrIdx="17">
    <p:extLst/>
  </p:cmAuthor>
  <p:cmAuthor id="19" name="Peter Newman" initials="PN [4]" lastIdx="0" clrIdx="18">
    <p:extLst/>
  </p:cmAuthor>
  <p:cmAuthor id="20" name="Peter Newman" initials="PN [5]" lastIdx="1" clrIdx="19">
    <p:extLst/>
  </p:cmAuthor>
  <p:cmAuthor id="21" name="Peter Newman" initials="PN [6]" lastIdx="1" clrIdx="20">
    <p:extLst/>
  </p:cmAuthor>
  <p:cmAuthor id="22" name="Peter Newman" initials="PN [7]" lastIdx="1" clrIdx="21">
    <p:extLst/>
  </p:cmAuthor>
  <p:cmAuthor id="23" name="Peter Newman" initials="PN [8]" lastIdx="1" clrIdx="22">
    <p:extLst/>
  </p:cmAuthor>
  <p:cmAuthor id="24" name="Peter Newman" initials="PN [9]" lastIdx="1" clrIdx="23">
    <p:extLst/>
  </p:cmAuthor>
  <p:cmAuthor id="25" name="Peter Newman" initials="PN [10]" lastIdx="1" clrIdx="24">
    <p:extLst/>
  </p:cmAuthor>
  <p:cmAuthor id="26" name="Peter Newman" initials="PN [11]" lastIdx="1" clrIdx="25">
    <p:extLst/>
  </p:cmAuthor>
  <p:cmAuthor id="27" name="Peter Newman" initials="PN [12]" lastIdx="1" clrIdx="26">
    <p:extLst/>
  </p:cmAuthor>
  <p:cmAuthor id="28" name="Peter Newman" initials="PN [13]" lastIdx="1" clrIdx="27">
    <p:extLst/>
  </p:cmAuthor>
  <p:cmAuthor id="29" name="Peter Newman" initials="PN [14]" lastIdx="1" clrIdx="28">
    <p:extLst/>
  </p:cmAuthor>
  <p:cmAuthor id="30" name="Peter Newman" initials="PN [15]" lastIdx="1" clrIdx="29">
    <p:extLst/>
  </p:cmAuthor>
  <p:cmAuthor id="31" name="Peter Newman" initials="PN [16]" lastIdx="1" clrIdx="30">
    <p:extLst/>
  </p:cmAuthor>
  <p:cmAuthor id="32" name="Peter Newman" initials="PN [17]" lastIdx="1" clrIdx="31">
    <p:extLst/>
  </p:cmAuthor>
  <p:cmAuthor id="33" name="Peter Newman" initials="PN [18]" lastIdx="1" clrIdx="32">
    <p:extLst/>
  </p:cmAuthor>
  <p:cmAuthor id="34" name="Peter Newman" initials="PN [19]" lastIdx="1" clrIdx="33">
    <p:extLst/>
  </p:cmAuthor>
  <p:cmAuthor id="35" name="Kate Drew" initials="KD" lastIdx="2" clrIdx="3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86EC"/>
    <a:srgbClr val="A8526E"/>
    <a:srgbClr val="BC5AA5"/>
    <a:srgbClr val="C88C96"/>
    <a:srgbClr val="FC8771"/>
    <a:srgbClr val="D8969F"/>
    <a:srgbClr val="A84B6B"/>
    <a:srgbClr val="C24754"/>
    <a:srgbClr val="AE3D75"/>
    <a:srgbClr val="E2A9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39"/>
    <p:restoredTop sz="81768"/>
  </p:normalViewPr>
  <p:slideViewPr>
    <p:cSldViewPr snapToGrid="0" snapToObjects="1">
      <p:cViewPr>
        <p:scale>
          <a:sx n="112" d="100"/>
          <a:sy n="112" d="100"/>
        </p:scale>
        <p:origin x="1248" y="568"/>
      </p:cViewPr>
      <p:guideLst>
        <p:guide orient="horz" pos="1620"/>
        <p:guide pos="2880"/>
      </p:guideLst>
    </p:cSldViewPr>
  </p:slideViewPr>
  <p:notesTextViewPr>
    <p:cViewPr>
      <p:scale>
        <a:sx n="85" d="100"/>
        <a:sy n="8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2" d="100"/>
          <a:sy n="72" d="100"/>
        </p:scale>
        <p:origin x="417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4" Type="http://schemas.openxmlformats.org/officeDocument/2006/relationships/chartUserShapes" Target="../drawings/drawing2.xm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4" Type="http://schemas.openxmlformats.org/officeDocument/2006/relationships/chartUserShapes" Target="../drawings/drawing3.xm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4" Type="http://schemas.openxmlformats.org/officeDocument/2006/relationships/chartUserShapes" Target="../drawings/drawing4.xml"/><Relationship Id="rId1" Type="http://schemas.microsoft.com/office/2011/relationships/chartStyle" Target="style4.xml"/><Relationship Id="rId2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4" Type="http://schemas.openxmlformats.org/officeDocument/2006/relationships/chartUserShapes" Target="../drawings/drawing5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4" Type="http://schemas.openxmlformats.org/officeDocument/2006/relationships/chartUserShapes" Target="../drawings/drawing6.xml"/><Relationship Id="rId1" Type="http://schemas.microsoft.com/office/2011/relationships/chartStyle" Target="style7.xml"/><Relationship Id="rId2" Type="http://schemas.microsoft.com/office/2011/relationships/chartColorStyle" Target="colors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4" Type="http://schemas.openxmlformats.org/officeDocument/2006/relationships/chartUserShapes" Target="../drawings/drawing7.xml"/><Relationship Id="rId1" Type="http://schemas.microsoft.com/office/2011/relationships/chartStyle" Target="style8.xml"/><Relationship Id="rId2" Type="http://schemas.microsoft.com/office/2011/relationships/chartColorStyle" Target="colors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i="0" dirty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US E-Commerce Payments Volume</a:t>
            </a:r>
          </a:p>
        </c:rich>
      </c:tx>
      <c:layout>
        <c:manualLayout>
          <c:xMode val="edge"/>
          <c:yMode val="edge"/>
          <c:x val="0.27239446631671"/>
          <c:y val="0.047979974725381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54267317239415"/>
          <c:y val="0.241163021289006"/>
          <c:w val="0.820252515310586"/>
          <c:h val="0.54897190628949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Billions ($)</c:v>
                </c:pt>
              </c:strCache>
            </c:strRef>
          </c:tx>
          <c:spPr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27000">
                  <a:schemeClr val="accent2">
                    <a:lumMod val="60000"/>
                    <a:lumOff val="40000"/>
                  </a:schemeClr>
                </a:gs>
                <a:gs pos="75000">
                  <a:schemeClr val="accent2">
                    <a:lumMod val="40000"/>
                    <a:lumOff val="60000"/>
                  </a:schemeClr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64E-AB4B-8EFB-6735979EF3B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64E-AB4B-8EFB-6735979EF3B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64E-AB4B-8EFB-6735979EF3B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064E-AB4B-8EFB-6735979EF3B3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064E-AB4B-8EFB-6735979EF3B3}"/>
              </c:ext>
            </c:extLst>
          </c:dPt>
          <c:dPt>
            <c:idx val="5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064E-AB4B-8EFB-6735979EF3B3}"/>
              </c:ext>
            </c:extLst>
          </c:dPt>
          <c:dPt>
            <c:idx val="6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064E-AB4B-8EFB-6735979EF3B3}"/>
              </c:ext>
            </c:extLst>
          </c:dPt>
          <c:dPt>
            <c:idx val="7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064E-AB4B-8EFB-6735979EF3B3}"/>
              </c:ext>
            </c:extLst>
          </c:dPt>
          <c:dPt>
            <c:idx val="8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064E-AB4B-8EFB-6735979EF3B3}"/>
              </c:ext>
            </c:extLst>
          </c:dPt>
          <c:dPt>
            <c:idx val="9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064E-AB4B-8EFB-6735979EF3B3}"/>
              </c:ext>
            </c:extLst>
          </c:dPt>
          <c:dPt>
            <c:idx val="10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064E-AB4B-8EFB-6735979EF3B3}"/>
              </c:ext>
            </c:extLst>
          </c:dPt>
          <c:dPt>
            <c:idx val="11"/>
            <c:invertIfNegative val="0"/>
            <c:bubble3D val="0"/>
            <c:spPr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7-064E-AB4B-8EFB-6735979EF3B3}"/>
              </c:ext>
            </c:extLst>
          </c:dPt>
          <c:dPt>
            <c:idx val="12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9-064E-AB4B-8EFB-6735979EF3B3}"/>
              </c:ext>
            </c:extLst>
          </c:dPt>
          <c:dPt>
            <c:idx val="13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B-064E-AB4B-8EFB-6735979EF3B3}"/>
              </c:ext>
            </c:extLst>
          </c:dPt>
          <c:dPt>
            <c:idx val="14"/>
            <c:invertIfNegative val="0"/>
            <c:bubble3D val="0"/>
            <c:spPr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D-064E-AB4B-8EFB-6735979EF3B3}"/>
              </c:ext>
            </c:extLst>
          </c:dPt>
          <c:dPt>
            <c:idx val="15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F-064E-AB4B-8EFB-6735979EF3B3}"/>
              </c:ext>
            </c:extLst>
          </c:dPt>
          <c:dPt>
            <c:idx val="16"/>
            <c:invertIfNegative val="0"/>
            <c:bubble3D val="0"/>
            <c:spPr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75000">
                    <a:schemeClr val="accent2">
                      <a:lumMod val="40000"/>
                      <a:lumOff val="60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21-064E-AB4B-8EFB-6735979EF3B3}"/>
              </c:ext>
            </c:extLst>
          </c:dPt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Sheet1!$A$2:$A$18</c:f>
              <c:strCache>
                <c:ptCount val="17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  <c:pt idx="5">
                  <c:v>2012</c:v>
                </c:pt>
                <c:pt idx="6">
                  <c:v>2013</c:v>
                </c:pt>
                <c:pt idx="7">
                  <c:v>2014</c:v>
                </c:pt>
                <c:pt idx="8">
                  <c:v>2015</c:v>
                </c:pt>
                <c:pt idx="9">
                  <c:v>2016</c:v>
                </c:pt>
                <c:pt idx="10">
                  <c:v>2017</c:v>
                </c:pt>
                <c:pt idx="11">
                  <c:v>2018E</c:v>
                </c:pt>
                <c:pt idx="12">
                  <c:v>2019E</c:v>
                </c:pt>
                <c:pt idx="13">
                  <c:v>2020E</c:v>
                </c:pt>
                <c:pt idx="14">
                  <c:v>2021E</c:v>
                </c:pt>
                <c:pt idx="15">
                  <c:v>2022E</c:v>
                </c:pt>
                <c:pt idx="16">
                  <c:v>2023E</c:v>
                </c:pt>
              </c:strCache>
            </c:strRef>
          </c:cat>
          <c:val>
            <c:numRef>
              <c:f>Sheet1!$B$2:$B$18</c:f>
              <c:numCache>
                <c:formatCode>0</c:formatCode>
                <c:ptCount val="17"/>
                <c:pt idx="0">
                  <c:v>136.47</c:v>
                </c:pt>
                <c:pt idx="1">
                  <c:v>141.59</c:v>
                </c:pt>
                <c:pt idx="2">
                  <c:v>145.5</c:v>
                </c:pt>
                <c:pt idx="3">
                  <c:v>169.92</c:v>
                </c:pt>
                <c:pt idx="4">
                  <c:v>198.573</c:v>
                </c:pt>
                <c:pt idx="5">
                  <c:v>229.56</c:v>
                </c:pt>
                <c:pt idx="6">
                  <c:v>259.99</c:v>
                </c:pt>
                <c:pt idx="7">
                  <c:v>299.0</c:v>
                </c:pt>
                <c:pt idx="8">
                  <c:v>340.0</c:v>
                </c:pt>
                <c:pt idx="9">
                  <c:v>390.0</c:v>
                </c:pt>
                <c:pt idx="10">
                  <c:v>453.0</c:v>
                </c:pt>
                <c:pt idx="11">
                  <c:v>515.3603887804062</c:v>
                </c:pt>
                <c:pt idx="12">
                  <c:v>592.9084354838094</c:v>
                </c:pt>
                <c:pt idx="13">
                  <c:v>680.0510641086694</c:v>
                </c:pt>
                <c:pt idx="14">
                  <c:v>777.4064776058773</c:v>
                </c:pt>
                <c:pt idx="15">
                  <c:v>885.486093513236</c:v>
                </c:pt>
                <c:pt idx="16">
                  <c:v>1004.657258777063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22-064E-AB4B-8EFB-6735979EF3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1810659984"/>
        <c:axId val="1803800016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Percentage of total retail sales</c:v>
                </c:pt>
              </c:strCache>
            </c:strRef>
          </c:tx>
          <c:spPr>
            <a:ln w="6350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square"/>
            <c:size val="5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noFill/>
              </a:ln>
              <a:effectLst/>
            </c:spPr>
          </c:marker>
          <c:dLbls>
            <c:dLbl>
              <c:idx val="0"/>
              <c:layout>
                <c:manualLayout>
                  <c:x val="-0.029638192028322"/>
                  <c:y val="-0.028948964712744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3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348624351249023"/>
                  <c:y val="-0.031555756110772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4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302972212049075"/>
                  <c:y val="-0.030657505409996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5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296672808704144"/>
                  <c:y val="-0.029073588023719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6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236111111111111"/>
                  <c:y val="-0.03128055704021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7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349644702842377"/>
                  <c:y val="-0.031418100515213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8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337047485706728"/>
                  <c:y val="-0.028948964712744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9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0.0323159550550367"/>
                  <c:y val="-0.026479828910275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A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8"/>
              <c:layout>
                <c:manualLayout>
                  <c:x val="-0.0296672808704144"/>
                  <c:y val="-0.03128055287558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B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>
                <c:manualLayout>
                  <c:x val="-0.0282784873547783"/>
                  <c:y val="-0.03128055287558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C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0"/>
              <c:layout>
                <c:manualLayout>
                  <c:x val="-0.0323159550550367"/>
                  <c:y val="-0.03128055287558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D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1"/>
              <c:layout>
                <c:manualLayout>
                  <c:x val="-0.0350937010417303"/>
                  <c:y val="-0.03128055287558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E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2"/>
              <c:layout>
                <c:manualLayout>
                  <c:x val="-0.0350937010417304"/>
                  <c:y val="-0.031280552875588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2F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3"/>
              <c:layout>
                <c:manualLayout>
                  <c:x val="-0.0338339793281654"/>
                  <c:y val="-0.03128055287558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30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4"/>
              <c:layout>
                <c:manualLayout>
                  <c:x val="-0.0305555555555557"/>
                  <c:y val="-0.03128055704021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31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5"/>
              <c:layout>
                <c:manualLayout>
                  <c:x val="-0.0405199622576248"/>
                  <c:y val="-0.028949159132886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32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6"/>
              <c:layout>
                <c:manualLayout>
                  <c:x val="-0.0338339793281654"/>
                  <c:y val="-0.028673947669174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33-064E-AB4B-8EFB-6735979EF3B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Sheet1!$A$2:$A$18</c:f>
              <c:strCache>
                <c:ptCount val="17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  <c:pt idx="5">
                  <c:v>2012</c:v>
                </c:pt>
                <c:pt idx="6">
                  <c:v>2013</c:v>
                </c:pt>
                <c:pt idx="7">
                  <c:v>2014</c:v>
                </c:pt>
                <c:pt idx="8">
                  <c:v>2015</c:v>
                </c:pt>
                <c:pt idx="9">
                  <c:v>2016</c:v>
                </c:pt>
                <c:pt idx="10">
                  <c:v>2017</c:v>
                </c:pt>
                <c:pt idx="11">
                  <c:v>2018E</c:v>
                </c:pt>
                <c:pt idx="12">
                  <c:v>2019E</c:v>
                </c:pt>
                <c:pt idx="13">
                  <c:v>2020E</c:v>
                </c:pt>
                <c:pt idx="14">
                  <c:v>2021E</c:v>
                </c:pt>
                <c:pt idx="15">
                  <c:v>2022E</c:v>
                </c:pt>
                <c:pt idx="16">
                  <c:v>2023E</c:v>
                </c:pt>
              </c:strCache>
            </c:strRef>
          </c:cat>
          <c:val>
            <c:numRef>
              <c:f>Sheet1!$C$2:$C$18</c:f>
              <c:numCache>
                <c:formatCode>0%</c:formatCode>
                <c:ptCount val="17"/>
                <c:pt idx="0">
                  <c:v>0.0352453512396694</c:v>
                </c:pt>
                <c:pt idx="1">
                  <c:v>0.0359822109275731</c:v>
                </c:pt>
                <c:pt idx="2">
                  <c:v>0.0402823920265781</c:v>
                </c:pt>
                <c:pt idx="3">
                  <c:v>0.0445049764274489</c:v>
                </c:pt>
                <c:pt idx="4">
                  <c:v>0.0484088249634325</c:v>
                </c:pt>
                <c:pt idx="5">
                  <c:v>0.0534233185943682</c:v>
                </c:pt>
                <c:pt idx="6">
                  <c:v>0.0583198743831314</c:v>
                </c:pt>
                <c:pt idx="7">
                  <c:v>0.0645091693635383</c:v>
                </c:pt>
                <c:pt idx="8">
                  <c:v>0.0719729043183743</c:v>
                </c:pt>
                <c:pt idx="9">
                  <c:v>0.0804123711340206</c:v>
                </c:pt>
                <c:pt idx="10">
                  <c:v>0.0915706488781079</c:v>
                </c:pt>
                <c:pt idx="11">
                  <c:v>0.102133673563382</c:v>
                </c:pt>
                <c:pt idx="12">
                  <c:v>0.115198115690255</c:v>
                </c:pt>
                <c:pt idx="13">
                  <c:v>0.1295385701116</c:v>
                </c:pt>
                <c:pt idx="14">
                  <c:v>0.145179587325566</c:v>
                </c:pt>
                <c:pt idx="15">
                  <c:v>0.162120888734763</c:v>
                </c:pt>
                <c:pt idx="16">
                  <c:v>0.180332907762211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34-064E-AB4B-8EFB-6735979EF3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62470272"/>
        <c:axId val="2109302752"/>
      </c:lineChart>
      <c:catAx>
        <c:axId val="1810659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3800016"/>
        <c:crosses val="autoZero"/>
        <c:auto val="1"/>
        <c:lblAlgn val="ctr"/>
        <c:lblOffset val="100"/>
        <c:noMultiLvlLbl val="0"/>
      </c:catAx>
      <c:valAx>
        <c:axId val="1803800016"/>
        <c:scaling>
          <c:orientation val="minMax"/>
          <c:max val="1600.0"/>
          <c:min val="0.0"/>
        </c:scaling>
        <c:delete val="0"/>
        <c:axPos val="l"/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0659984"/>
        <c:crosses val="autoZero"/>
        <c:crossBetween val="between"/>
      </c:valAx>
      <c:valAx>
        <c:axId val="2109302752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470272"/>
        <c:crosses val="max"/>
        <c:crossBetween val="between"/>
      </c:valAx>
      <c:catAx>
        <c:axId val="186247027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10930275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99705161854768"/>
          <c:y val="0.15875784971323"/>
          <c:w val="0.595797027915115"/>
          <c:h val="0.05546651113055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i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Global</a:t>
            </a:r>
            <a:r>
              <a:rPr lang="en-US" sz="2000" b="1" i="0" baseline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 Cross-Border E-Commerce Sales (Billions $)</a:t>
            </a:r>
            <a:endParaRPr lang="en-US" sz="2000" b="1" i="0" dirty="0">
              <a:solidFill>
                <a:schemeClr val="tx1"/>
              </a:solidFill>
              <a:latin typeface="Avenir Next Demi Bold" charset="0"/>
              <a:ea typeface="Avenir Next Demi Bold" charset="0"/>
              <a:cs typeface="Avenir Next Demi Bold" charset="0"/>
            </a:endParaRPr>
          </a:p>
        </c:rich>
      </c:tx>
      <c:layout>
        <c:manualLayout>
          <c:xMode val="edge"/>
          <c:yMode val="edge"/>
          <c:x val="0.186283355205599"/>
          <c:y val="0.05044911052785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54267317239415"/>
          <c:y val="0.152274132400117"/>
          <c:w val="0.863308070866142"/>
          <c:h val="0.6378607951783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 (billions)</c:v>
                </c:pt>
              </c:strCache>
            </c:strRef>
          </c:tx>
          <c:spPr>
            <a:gradFill flip="none" rotWithShape="1">
              <a:gsLst>
                <a:gs pos="26000">
                  <a:schemeClr val="accent2">
                    <a:lumMod val="60000"/>
                    <a:lumOff val="40000"/>
                  </a:schemeClr>
                </a:gs>
                <a:gs pos="72000">
                  <a:schemeClr val="accent2">
                    <a:lumMod val="40000"/>
                    <a:lumOff val="60000"/>
                  </a:schemeClr>
                </a:gs>
                <a:gs pos="100000">
                  <a:schemeClr val="accent2">
                    <a:lumMod val="20000"/>
                    <a:lumOff val="80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/>
          </c:spPr>
          <c:cat>
            <c:strRef>
              <c:f>Sheet1!$A$2:$A$11</c:f>
              <c:strCache>
                <c:ptCount val="10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  <c:pt idx="4">
                  <c:v>2018E</c:v>
                </c:pt>
                <c:pt idx="5">
                  <c:v>2019E</c:v>
                </c:pt>
                <c:pt idx="6">
                  <c:v>2020E</c:v>
                </c:pt>
                <c:pt idx="7">
                  <c:v>2021E</c:v>
                </c:pt>
                <c:pt idx="8">
                  <c:v>2022E</c:v>
                </c:pt>
                <c:pt idx="9">
                  <c:v>2023E</c:v>
                </c:pt>
              </c:strCache>
            </c:strRef>
          </c:cat>
          <c:val>
            <c:numRef>
              <c:f>Sheet1!$B$2:$B$11</c:f>
              <c:numCache>
                <c:formatCode>0</c:formatCode>
                <c:ptCount val="10"/>
                <c:pt idx="0">
                  <c:v>235.0</c:v>
                </c:pt>
                <c:pt idx="1">
                  <c:v>305.0</c:v>
                </c:pt>
                <c:pt idx="2">
                  <c:v>362.0</c:v>
                </c:pt>
                <c:pt idx="3">
                  <c:v>435.0</c:v>
                </c:pt>
                <c:pt idx="4">
                  <c:v>561.118</c:v>
                </c:pt>
                <c:pt idx="5">
                  <c:v>702.379</c:v>
                </c:pt>
                <c:pt idx="6">
                  <c:v>850.154</c:v>
                </c:pt>
                <c:pt idx="7">
                  <c:v>1016.341</c:v>
                </c:pt>
                <c:pt idx="8">
                  <c:v>1233.357</c:v>
                </c:pt>
                <c:pt idx="9">
                  <c:v>1498.741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60926032"/>
        <c:axId val="1797004192"/>
      </c:areaChart>
      <c:valAx>
        <c:axId val="1797004192"/>
        <c:scaling>
          <c:orientation val="minMax"/>
          <c:max val="1500.0"/>
          <c:min val="0.0"/>
        </c:scaling>
        <c:delete val="0"/>
        <c:axPos val="r"/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0926032"/>
        <c:crosses val="max"/>
        <c:crossBetween val="midCat"/>
      </c:valAx>
      <c:catAx>
        <c:axId val="18609260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700419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i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US E-Commerce Sales For Same-Day</a:t>
            </a:r>
            <a:r>
              <a:rPr lang="en-US" sz="2000" b="1" i="0" baseline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 Delivery (Billions $)</a:t>
            </a:r>
            <a:endParaRPr lang="en-US" sz="2000" b="1" i="0" dirty="0">
              <a:solidFill>
                <a:schemeClr val="tx1"/>
              </a:solidFill>
              <a:latin typeface="Avenir Next Demi Bold" charset="0"/>
              <a:ea typeface="Avenir Next Demi Bold" charset="0"/>
              <a:cs typeface="Avenir Next Demi Bold" charset="0"/>
            </a:endParaRPr>
          </a:p>
        </c:rich>
      </c:tx>
      <c:layout>
        <c:manualLayout>
          <c:xMode val="edge"/>
          <c:yMode val="edge"/>
          <c:x val="0.132638888888889"/>
          <c:y val="0.070202196947603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447708880139982"/>
          <c:y val="0.278200058326043"/>
          <c:w val="0.887922790901137"/>
          <c:h val="0.49958919024010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 (billions)</c:v>
                </c:pt>
              </c:strCache>
            </c:strRef>
          </c:tx>
          <c:spPr>
            <a:gradFill>
              <a:gsLst>
                <a:gs pos="64000">
                  <a:srgbClr val="F1A7A1"/>
                </a:gs>
                <a:gs pos="28000">
                  <a:schemeClr val="accent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gradFill>
                <a:gsLst>
                  <a:gs pos="99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6"/>
            <c:invertIfNegative val="0"/>
            <c:bubble3D val="0"/>
            <c:spPr>
              <a:gradFill>
                <a:gsLst>
                  <a:gs pos="83000">
                    <a:srgbClr val="F1A7A1"/>
                  </a:gs>
                  <a:gs pos="43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7"/>
            <c:invertIfNegative val="0"/>
            <c:bubble3D val="0"/>
            <c:spPr>
              <a:gradFill>
                <a:gsLst>
                  <a:gs pos="82000">
                    <a:srgbClr val="F1A7A1"/>
                  </a:gs>
                  <a:gs pos="28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8"/>
            <c:invertIfNegative val="0"/>
            <c:bubble3D val="0"/>
            <c:spPr>
              <a:gradFill>
                <a:gsLst>
                  <a:gs pos="81000">
                    <a:srgbClr val="F1A7A1"/>
                  </a:gs>
                  <a:gs pos="40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9"/>
            <c:invertIfNegative val="0"/>
            <c:bubble3D val="0"/>
            <c:spPr>
              <a:gradFill>
                <a:gsLst>
                  <a:gs pos="68000">
                    <a:srgbClr val="F1A7A1"/>
                  </a:gs>
                  <a:gs pos="31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10"/>
            <c:invertIfNegative val="0"/>
            <c:bubble3D val="0"/>
            <c:spPr>
              <a:gradFill>
                <a:gsLst>
                  <a:gs pos="64000">
                    <a:srgbClr val="F1A7A1"/>
                  </a:gs>
                  <a:gs pos="28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2018E</c:v>
                </c:pt>
                <c:pt idx="6">
                  <c:v>2019E</c:v>
                </c:pt>
                <c:pt idx="7">
                  <c:v>2020E</c:v>
                </c:pt>
                <c:pt idx="8">
                  <c:v>2021E</c:v>
                </c:pt>
                <c:pt idx="9">
                  <c:v>2022E</c:v>
                </c:pt>
                <c:pt idx="10">
                  <c:v>2023E</c:v>
                </c:pt>
              </c:strCache>
            </c:strRef>
          </c:cat>
          <c:val>
            <c:numRef>
              <c:f>Sheet1!$B$2:$B$12</c:f>
              <c:numCache>
                <c:formatCode>0.00</c:formatCode>
                <c:ptCount val="11"/>
                <c:pt idx="0">
                  <c:v>0.04</c:v>
                </c:pt>
                <c:pt idx="1">
                  <c:v>0.1</c:v>
                </c:pt>
                <c:pt idx="2">
                  <c:v>0.62</c:v>
                </c:pt>
                <c:pt idx="3">
                  <c:v>1.97</c:v>
                </c:pt>
                <c:pt idx="4">
                  <c:v>3.35</c:v>
                </c:pt>
                <c:pt idx="5">
                  <c:v>4.03</c:v>
                </c:pt>
                <c:pt idx="6">
                  <c:v>6.79</c:v>
                </c:pt>
                <c:pt idx="7">
                  <c:v>11.46</c:v>
                </c:pt>
                <c:pt idx="8">
                  <c:v>19.34</c:v>
                </c:pt>
                <c:pt idx="9">
                  <c:v>32.64</c:v>
                </c:pt>
                <c:pt idx="10">
                  <c:v>55.06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2109673552"/>
        <c:axId val="-2051737328"/>
      </c:barChart>
      <c:catAx>
        <c:axId val="21096735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51737328"/>
        <c:crosses val="autoZero"/>
        <c:auto val="1"/>
        <c:lblAlgn val="ctr"/>
        <c:lblOffset val="100"/>
        <c:noMultiLvlLbl val="0"/>
      </c:catAx>
      <c:valAx>
        <c:axId val="-2051737328"/>
        <c:scaling>
          <c:orientation val="minMax"/>
          <c:max val="60.0"/>
          <c:min val="0.0"/>
        </c:scaling>
        <c:delete val="0"/>
        <c:axPos val="l"/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9673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i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US</a:t>
            </a:r>
            <a:r>
              <a:rPr lang="en-US" sz="2000" b="1" i="0" baseline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 Spending On Last-Mile E-Commerce Delivery (Billions $)</a:t>
            </a:r>
            <a:endParaRPr lang="en-US" sz="2000" b="1" i="0" dirty="0">
              <a:solidFill>
                <a:schemeClr val="tx1"/>
              </a:solidFill>
              <a:latin typeface="Avenir Next Demi Bold" charset="0"/>
              <a:ea typeface="Avenir Next Demi Bold" charset="0"/>
              <a:cs typeface="Avenir Next Demi Bold" charset="0"/>
            </a:endParaRPr>
          </a:p>
        </c:rich>
      </c:tx>
      <c:layout>
        <c:manualLayout>
          <c:xMode val="edge"/>
          <c:yMode val="edge"/>
          <c:x val="0.114583333333333"/>
          <c:y val="0.04551083892291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447708880139982"/>
          <c:y val="0.278200058326043"/>
          <c:w val="0.887922790901137"/>
          <c:h val="0.49958919024010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Spending (billions)</c:v>
                </c:pt>
              </c:strCache>
            </c:strRef>
          </c:tx>
          <c:spPr>
            <a:gradFill>
              <a:gsLst>
                <a:gs pos="25000">
                  <a:schemeClr val="accent2">
                    <a:lumMod val="60000"/>
                    <a:lumOff val="40000"/>
                  </a:schemeClr>
                </a:gs>
                <a:gs pos="58000">
                  <a:schemeClr val="accent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gradFill>
                <a:gsLst>
                  <a:gs pos="25000">
                    <a:schemeClr val="accent2">
                      <a:lumMod val="60000"/>
                      <a:lumOff val="40000"/>
                    </a:schemeClr>
                  </a:gs>
                  <a:gs pos="5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gradFill>
                <a:gsLst>
                  <a:gs pos="25000">
                    <a:schemeClr val="accent2">
                      <a:lumMod val="60000"/>
                      <a:lumOff val="40000"/>
                    </a:schemeClr>
                  </a:gs>
                  <a:gs pos="5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gradFill>
                <a:gsLst>
                  <a:gs pos="25000">
                    <a:schemeClr val="accent2">
                      <a:lumMod val="60000"/>
                      <a:lumOff val="40000"/>
                    </a:schemeClr>
                  </a:gs>
                  <a:gs pos="56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gradFill>
                <a:gsLst>
                  <a:gs pos="2500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6"/>
            <c:invertIfNegative val="0"/>
            <c:bubble3D val="0"/>
            <c:spPr>
              <a:gradFill>
                <a:gsLst>
                  <a:gs pos="25000">
                    <a:schemeClr val="accent2">
                      <a:lumMod val="60000"/>
                      <a:lumOff val="40000"/>
                    </a:schemeClr>
                  </a:gs>
                  <a:gs pos="52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7"/>
            <c:invertIfNegative val="0"/>
            <c:bubble3D val="0"/>
            <c:spPr>
              <a:gradFill>
                <a:gsLst>
                  <a:gs pos="25000">
                    <a:schemeClr val="accent2">
                      <a:lumMod val="60000"/>
                      <a:lumOff val="40000"/>
                    </a:schemeClr>
                  </a:gs>
                  <a:gs pos="58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2016</c:v>
                </c:pt>
                <c:pt idx="1">
                  <c:v>2017</c:v>
                </c:pt>
                <c:pt idx="2">
                  <c:v>2018E</c:v>
                </c:pt>
                <c:pt idx="3">
                  <c:v>2019E</c:v>
                </c:pt>
                <c:pt idx="4">
                  <c:v>2020E</c:v>
                </c:pt>
                <c:pt idx="5">
                  <c:v>2021E</c:v>
                </c:pt>
                <c:pt idx="6">
                  <c:v>2022E</c:v>
                </c:pt>
                <c:pt idx="7">
                  <c:v>2023E</c:v>
                </c:pt>
              </c:strCache>
            </c:strRef>
          </c:cat>
          <c:val>
            <c:numRef>
              <c:f>Sheet1!$B$2:$B$9</c:f>
              <c:numCache>
                <c:formatCode>0</c:formatCode>
                <c:ptCount val="8"/>
                <c:pt idx="0">
                  <c:v>31.0</c:v>
                </c:pt>
                <c:pt idx="1">
                  <c:v>34.1</c:v>
                </c:pt>
                <c:pt idx="2">
                  <c:v>37.51</c:v>
                </c:pt>
                <c:pt idx="3">
                  <c:v>42.086</c:v>
                </c:pt>
                <c:pt idx="4">
                  <c:v>47.22</c:v>
                </c:pt>
                <c:pt idx="5">
                  <c:v>52.981</c:v>
                </c:pt>
                <c:pt idx="6">
                  <c:v>59.445</c:v>
                </c:pt>
                <c:pt idx="7">
                  <c:v>66.697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-2069404032"/>
        <c:axId val="2112683616"/>
      </c:barChart>
      <c:catAx>
        <c:axId val="-20694040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2683616"/>
        <c:crosses val="autoZero"/>
        <c:auto val="1"/>
        <c:lblAlgn val="ctr"/>
        <c:lblOffset val="100"/>
        <c:noMultiLvlLbl val="0"/>
      </c:catAx>
      <c:valAx>
        <c:axId val="2112683616"/>
        <c:scaling>
          <c:orientation val="minMax"/>
          <c:max val="70.0"/>
          <c:min val="0.0"/>
        </c:scaling>
        <c:delete val="0"/>
        <c:axPos val="l"/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69404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862" b="1" i="0" u="none" strike="noStrike" kern="1200" spc="0" baseline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pPr>
            <a:r>
              <a:rPr lang="en-US" sz="2000" b="1" i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US</a:t>
            </a:r>
            <a:r>
              <a:rPr lang="en-US" sz="2000" b="1" i="0" baseline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 </a:t>
            </a:r>
            <a:r>
              <a:rPr lang="en-US" sz="2000" b="1" i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Revenue</a:t>
            </a:r>
            <a:r>
              <a:rPr lang="en-US" sz="2000" b="1" i="0" baseline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 From B2B Parcel Delivery (Billions $)</a:t>
            </a:r>
            <a:endParaRPr lang="en-US" sz="2000" b="1" i="0" dirty="0">
              <a:solidFill>
                <a:schemeClr val="tx1"/>
              </a:solidFill>
              <a:latin typeface="Avenir Next Demi Bold" charset="0"/>
              <a:ea typeface="Avenir Next Demi Bold" charset="0"/>
              <a:cs typeface="Avenir Next Demi Bold" charset="0"/>
            </a:endParaRPr>
          </a:p>
        </c:rich>
      </c:tx>
      <c:layout>
        <c:manualLayout>
          <c:xMode val="edge"/>
          <c:yMode val="edge"/>
          <c:x val="0.204338910761155"/>
          <c:y val="0.047979974725381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862" b="1" i="0" u="none" strike="noStrike" kern="1200" spc="0" baseline="0">
              <a:solidFill>
                <a:schemeClr val="tx1"/>
              </a:solidFill>
              <a:latin typeface="Avenir Next Demi Bold" charset="0"/>
              <a:ea typeface="Avenir Next Demi Bold" charset="0"/>
              <a:cs typeface="Avenir Next Demi Bold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615378390201225"/>
          <c:y val="0.187654320987654"/>
          <c:w val="0.875808070866142"/>
          <c:h val="0.6551447457956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(billions)</c:v>
                </c:pt>
              </c:strCache>
            </c:strRef>
          </c:tx>
          <c:spPr>
            <a:gradFill flip="none" rotWithShape="1">
              <a:gsLst>
                <a:gs pos="65000">
                  <a:schemeClr val="accent2">
                    <a:lumMod val="40000"/>
                    <a:lumOff val="60000"/>
                  </a:schemeClr>
                </a:gs>
                <a:gs pos="97000">
                  <a:schemeClr val="accent2">
                    <a:lumMod val="5000"/>
                    <a:lumOff val="95000"/>
                  </a:schemeClr>
                </a:gs>
                <a:gs pos="23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100000">
                    <a:schemeClr val="bg1"/>
                  </a:gs>
                  <a:gs pos="82000">
                    <a:schemeClr val="accent2">
                      <a:lumMod val="40000"/>
                      <a:lumOff val="60000"/>
                    </a:schemeClr>
                  </a:gs>
                  <a:gs pos="48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gradFill flip="none" rotWithShape="1">
                <a:gsLst>
                  <a:gs pos="80000">
                    <a:srgbClr val="F1A7A1"/>
                  </a:gs>
                  <a:gs pos="100000">
                    <a:schemeClr val="bg1"/>
                  </a:gs>
                  <a:gs pos="45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gradFill flip="none" rotWithShape="1">
                <a:gsLst>
                  <a:gs pos="75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49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gradFill flip="none" rotWithShape="1">
                <a:gsLst>
                  <a:gs pos="78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39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gradFill flip="none" rotWithShape="1">
                <a:gsLst>
                  <a:gs pos="71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44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gradFill flip="none" rotWithShape="1">
                <a:gsLst>
                  <a:gs pos="67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43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6"/>
            <c:invertIfNegative val="0"/>
            <c:bubble3D val="0"/>
            <c:spPr>
              <a:gradFill flip="none" rotWithShape="1">
                <a:gsLst>
                  <a:gs pos="71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39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7"/>
            <c:invertIfNegative val="0"/>
            <c:bubble3D val="0"/>
            <c:spPr>
              <a:gradFill flip="none" rotWithShape="1">
                <a:gsLst>
                  <a:gs pos="64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36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8"/>
            <c:invertIfNegative val="0"/>
            <c:bubble3D val="0"/>
            <c:spPr>
              <a:gradFill flip="none" rotWithShape="1">
                <a:gsLst>
                  <a:gs pos="55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34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9"/>
            <c:invertIfNegative val="0"/>
            <c:bubble3D val="0"/>
            <c:spPr>
              <a:gradFill flip="none" rotWithShape="1">
                <a:gsLst>
                  <a:gs pos="47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23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10"/>
            <c:invertIfNegative val="0"/>
            <c:bubble3D val="0"/>
            <c:spPr>
              <a:gradFill flip="none" rotWithShape="1">
                <a:gsLst>
                  <a:gs pos="37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23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2018E</c:v>
                </c:pt>
                <c:pt idx="6">
                  <c:v>2019E</c:v>
                </c:pt>
                <c:pt idx="7">
                  <c:v>2020E</c:v>
                </c:pt>
                <c:pt idx="8">
                  <c:v>2021E</c:v>
                </c:pt>
                <c:pt idx="9">
                  <c:v>2022E</c:v>
                </c:pt>
                <c:pt idx="10">
                  <c:v>2023E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43.30840156249999</c:v>
                </c:pt>
                <c:pt idx="1">
                  <c:v>44.3861625</c:v>
                </c:pt>
                <c:pt idx="2">
                  <c:v>45.492343125</c:v>
                </c:pt>
                <c:pt idx="3">
                  <c:v>46.626089203125</c:v>
                </c:pt>
                <c:pt idx="4">
                  <c:v>47.79174143320309</c:v>
                </c:pt>
                <c:pt idx="5">
                  <c:v>48.98653496903319</c:v>
                </c:pt>
                <c:pt idx="6">
                  <c:v>50.21119834325901</c:v>
                </c:pt>
                <c:pt idx="7">
                  <c:v>51.52903297790528</c:v>
                </c:pt>
                <c:pt idx="8">
                  <c:v>52.61114267044127</c:v>
                </c:pt>
                <c:pt idx="9">
                  <c:v>53.71597666652054</c:v>
                </c:pt>
                <c:pt idx="10">
                  <c:v>54.84401217651747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-2052540672"/>
        <c:axId val="-2063664592"/>
      </c:barChart>
      <c:catAx>
        <c:axId val="-2052540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63664592"/>
        <c:crosses val="autoZero"/>
        <c:auto val="1"/>
        <c:lblAlgn val="ctr"/>
        <c:lblOffset val="100"/>
        <c:noMultiLvlLbl val="0"/>
      </c:catAx>
      <c:valAx>
        <c:axId val="-2063664592"/>
        <c:scaling>
          <c:orientation val="minMax"/>
          <c:max val="55.0"/>
          <c:min val="40.0"/>
        </c:scaling>
        <c:delete val="1"/>
        <c:axPos val="l"/>
        <c:numFmt formatCode="0" sourceLinked="0"/>
        <c:majorTickMark val="out"/>
        <c:minorTickMark val="none"/>
        <c:tickLblPos val="nextTo"/>
        <c:crossAx val="-2052540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>
          <a:solidFill>
            <a:schemeClr val="tx1">
              <a:lumMod val="75000"/>
              <a:lumOff val="25000"/>
            </a:schemeClr>
          </a:solidFill>
        </a:defRPr>
      </a:pPr>
      <a:endParaRPr lang="en-US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615378390201225"/>
          <c:y val="0.234979955616684"/>
          <c:w val="0.8643844790071"/>
          <c:h val="0.5510285161859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B2B revenue</c:v>
                </c:pt>
              </c:strCache>
            </c:strRef>
          </c:tx>
          <c:spPr>
            <a:gradFill flip="none" rotWithShape="1">
              <a:gsLst>
                <a:gs pos="65000">
                  <a:schemeClr val="accent2">
                    <a:lumMod val="40000"/>
                    <a:lumOff val="60000"/>
                  </a:schemeClr>
                </a:gs>
                <a:gs pos="97000">
                  <a:schemeClr val="accent2">
                    <a:lumMod val="5000"/>
                    <a:lumOff val="95000"/>
                  </a:schemeClr>
                </a:gs>
                <a:gs pos="33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100000">
                    <a:schemeClr val="accent2">
                      <a:lumMod val="40000"/>
                      <a:lumOff val="60000"/>
                    </a:schemeClr>
                  </a:gs>
                  <a:gs pos="98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gradFill flip="none" rotWithShape="1">
                <a:gsLst>
                  <a:gs pos="80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51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gradFill flip="none" rotWithShape="1">
                <a:gsLst>
                  <a:gs pos="77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48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gradFill flip="none" rotWithShape="1">
                <a:gsLst>
                  <a:gs pos="72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45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gradFill flip="none" rotWithShape="1">
                <a:gsLst>
                  <a:gs pos="62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2">
                      <a:lumMod val="5000"/>
                      <a:lumOff val="95000"/>
                    </a:schemeClr>
                  </a:gs>
                  <a:gs pos="35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gradFill flip="none" rotWithShape="1">
                <a:gsLst>
                  <a:gs pos="56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32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Lbls>
            <c:numFmt formatCode="&quot;$&quot;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2018E</c:v>
                </c:pt>
                <c:pt idx="1">
                  <c:v>2019E</c:v>
                </c:pt>
                <c:pt idx="2">
                  <c:v>2020E</c:v>
                </c:pt>
                <c:pt idx="3">
                  <c:v>2021E</c:v>
                </c:pt>
                <c:pt idx="4">
                  <c:v>2022E</c:v>
                </c:pt>
                <c:pt idx="5">
                  <c:v>2023E</c:v>
                </c:pt>
              </c:strCache>
            </c:strRef>
          </c:cat>
          <c:val>
            <c:numRef>
              <c:f>Sheet1!$B$2:$B$7</c:f>
              <c:numCache>
                <c:formatCode>_("$"* #,##0_);_("$"* \(#,##0\);_("$"* "-"??_);_(@_)</c:formatCode>
                <c:ptCount val="6"/>
                <c:pt idx="0">
                  <c:v>48.98653496903319</c:v>
                </c:pt>
                <c:pt idx="1">
                  <c:v>50.21119834325901</c:v>
                </c:pt>
                <c:pt idx="2">
                  <c:v>51.52903297790528</c:v>
                </c:pt>
                <c:pt idx="3">
                  <c:v>52.61114267044127</c:v>
                </c:pt>
                <c:pt idx="4">
                  <c:v>53.71597666652054</c:v>
                </c:pt>
                <c:pt idx="5">
                  <c:v>54.84401217651747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Last mile spending</c:v>
                </c:pt>
              </c:strCache>
            </c:strRef>
          </c:tx>
          <c:spPr>
            <a:gradFill flip="none" rotWithShape="1">
              <a:gsLst>
                <a:gs pos="39000">
                  <a:schemeClr val="accent4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5400000" scaled="0"/>
              <a:tileRect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0"/>
                <a:tileRect/>
              </a:gra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gradFill flip="none" rotWithShape="1">
                <a:gsLst>
                  <a:gs pos="75000">
                    <a:srgbClr val="D3D3D3"/>
                  </a:gs>
                  <a:gs pos="38000">
                    <a:schemeClr val="accent4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0"/>
                <a:tileRect/>
              </a:gra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2018E</c:v>
                </c:pt>
                <c:pt idx="1">
                  <c:v>2019E</c:v>
                </c:pt>
                <c:pt idx="2">
                  <c:v>2020E</c:v>
                </c:pt>
                <c:pt idx="3">
                  <c:v>2021E</c:v>
                </c:pt>
                <c:pt idx="4">
                  <c:v>2022E</c:v>
                </c:pt>
                <c:pt idx="5">
                  <c:v>2023E</c:v>
                </c:pt>
              </c:strCache>
            </c:strRef>
          </c:cat>
          <c:val>
            <c:numRef>
              <c:f>Sheet1!$C$2:$C$7</c:f>
              <c:numCache>
                <c:formatCode>_("$"* #,##0_);_("$"* \(#,##0\);_("$"* "-"??_);_(@_)</c:formatCode>
                <c:ptCount val="6"/>
                <c:pt idx="0">
                  <c:v>37.51</c:v>
                </c:pt>
                <c:pt idx="1">
                  <c:v>42.086</c:v>
                </c:pt>
                <c:pt idx="2">
                  <c:v>47.22</c:v>
                </c:pt>
                <c:pt idx="3">
                  <c:v>52.981</c:v>
                </c:pt>
                <c:pt idx="4">
                  <c:v>59.445</c:v>
                </c:pt>
                <c:pt idx="5">
                  <c:v>66.697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785593984"/>
        <c:axId val="1994556208"/>
      </c:barChart>
      <c:catAx>
        <c:axId val="1785593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4556208"/>
        <c:crosses val="autoZero"/>
        <c:auto val="1"/>
        <c:lblAlgn val="ctr"/>
        <c:lblOffset val="100"/>
        <c:noMultiLvlLbl val="0"/>
      </c:catAx>
      <c:valAx>
        <c:axId val="1994556208"/>
        <c:scaling>
          <c:orientation val="minMax"/>
          <c:max val="70.0"/>
          <c:min val="30.0"/>
        </c:scaling>
        <c:delete val="1"/>
        <c:axPos val="l"/>
        <c:numFmt formatCode="0" sourceLinked="0"/>
        <c:majorTickMark val="out"/>
        <c:minorTickMark val="none"/>
        <c:tickLblPos val="nextTo"/>
        <c:crossAx val="1785593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71203202567523"/>
          <c:y val="0.0199121778003234"/>
          <c:w val="0.626178677794039"/>
          <c:h val="0.17991197750438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862" b="1" i="0" u="none" strike="noStrike" kern="1200" spc="0" baseline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pPr>
            <a:r>
              <a:rPr lang="en-US" sz="2000" b="1" i="0" baseline="0" dirty="0" smtClean="0">
                <a:solidFill>
                  <a:schemeClr val="tx1"/>
                </a:solidFill>
                <a:effectLst/>
              </a:rPr>
              <a:t>Global Mobile Freight Matching Services Revenue (Billions $)</a:t>
            </a:r>
            <a:endParaRPr lang="en-US" sz="2000" dirty="0">
              <a:solidFill>
                <a:schemeClr val="tx1"/>
              </a:solidFill>
              <a:effectLst/>
            </a:endParaRPr>
          </a:p>
        </c:rich>
      </c:tx>
      <c:layout>
        <c:manualLayout>
          <c:xMode val="edge"/>
          <c:yMode val="edge"/>
          <c:x val="0.104338910761155"/>
          <c:y val="0.047979974725381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862" b="1" i="0" u="none" strike="noStrike" kern="1200" spc="0" baseline="0">
              <a:solidFill>
                <a:schemeClr val="tx1"/>
              </a:solidFill>
              <a:latin typeface="Avenir Next Demi Bold" charset="0"/>
              <a:ea typeface="Avenir Next Demi Bold" charset="0"/>
              <a:cs typeface="Avenir Next Demi Bold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615378390201225"/>
          <c:y val="0.187654320987654"/>
          <c:w val="0.875808070866142"/>
          <c:h val="0.6551447457956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(billions)</c:v>
                </c:pt>
              </c:strCache>
            </c:strRef>
          </c:tx>
          <c:spPr>
            <a:gradFill flip="none" rotWithShape="1">
              <a:gsLst>
                <a:gs pos="65000">
                  <a:schemeClr val="accent2">
                    <a:lumMod val="40000"/>
                    <a:lumOff val="60000"/>
                  </a:schemeClr>
                </a:gs>
                <a:gs pos="97000">
                  <a:schemeClr val="accent2">
                    <a:lumMod val="5000"/>
                    <a:lumOff val="95000"/>
                  </a:schemeClr>
                </a:gs>
                <a:gs pos="23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gradFill flip="none" rotWithShape="1">
                <a:gsLst>
                  <a:gs pos="87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64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gradFill flip="none" rotWithShape="1">
                <a:gsLst>
                  <a:gs pos="84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58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gradFill flip="none" rotWithShape="1">
                <a:gsLst>
                  <a:gs pos="83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48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gradFill flip="none" rotWithShape="1">
                <a:gsLst>
                  <a:gs pos="80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31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gradFill flip="none" rotWithShape="1">
                <a:gsLst>
                  <a:gs pos="71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23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Pt>
            <c:idx val="6"/>
            <c:invertIfNegative val="0"/>
            <c:bubble3D val="0"/>
            <c:spPr>
              <a:gradFill flip="none" rotWithShape="1">
                <a:gsLst>
                  <a:gs pos="66000">
                    <a:schemeClr val="accent2">
                      <a:lumMod val="40000"/>
                      <a:lumOff val="60000"/>
                    </a:schemeClr>
                  </a:gs>
                  <a:gs pos="97000">
                    <a:schemeClr val="accent2">
                      <a:lumMod val="5000"/>
                      <a:lumOff val="95000"/>
                    </a:schemeClr>
                  </a:gs>
                  <a:gs pos="23000">
                    <a:schemeClr val="accent2">
                      <a:lumMod val="60000"/>
                      <a:lumOff val="40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/>
            </c:spPr>
          </c:dPt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2017</c:v>
                </c:pt>
                <c:pt idx="1">
                  <c:v>2018E</c:v>
                </c:pt>
                <c:pt idx="2">
                  <c:v>2019E</c:v>
                </c:pt>
                <c:pt idx="3">
                  <c:v>2020E</c:v>
                </c:pt>
                <c:pt idx="4">
                  <c:v>2021E</c:v>
                </c:pt>
                <c:pt idx="5">
                  <c:v>2022E</c:v>
                </c:pt>
                <c:pt idx="6">
                  <c:v>2023E</c:v>
                </c:pt>
              </c:strCache>
            </c:strRef>
          </c:cat>
          <c:val>
            <c:numRef>
              <c:f>Sheet1!$B$2:$B$8</c:f>
              <c:numCache>
                <c:formatCode>0.00000</c:formatCode>
                <c:ptCount val="7"/>
                <c:pt idx="0">
                  <c:v>0.22</c:v>
                </c:pt>
                <c:pt idx="1">
                  <c:v>0.338943</c:v>
                </c:pt>
                <c:pt idx="2">
                  <c:v>0.529372</c:v>
                </c:pt>
                <c:pt idx="3">
                  <c:v>0.838562</c:v>
                </c:pt>
                <c:pt idx="4">
                  <c:v>1.347934</c:v>
                </c:pt>
                <c:pt idx="5">
                  <c:v>2.199835</c:v>
                </c:pt>
                <c:pt idx="6">
                  <c:v>3.647004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-2052652384"/>
        <c:axId val="1786263856"/>
      </c:barChart>
      <c:catAx>
        <c:axId val="-2052652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6263856"/>
        <c:crosses val="autoZero"/>
        <c:auto val="1"/>
        <c:lblAlgn val="ctr"/>
        <c:lblOffset val="100"/>
        <c:noMultiLvlLbl val="0"/>
      </c:catAx>
      <c:valAx>
        <c:axId val="1786263856"/>
        <c:scaling>
          <c:orientation val="minMax"/>
          <c:max val="6.0"/>
          <c:min val="0.0"/>
        </c:scaling>
        <c:delete val="1"/>
        <c:axPos val="l"/>
        <c:numFmt formatCode="0" sourceLinked="0"/>
        <c:majorTickMark val="out"/>
        <c:minorTickMark val="none"/>
        <c:tickLblPos val="nextTo"/>
        <c:crossAx val="-205265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>
          <a:solidFill>
            <a:schemeClr val="tx1">
              <a:lumMod val="75000"/>
              <a:lumOff val="25000"/>
            </a:schemeClr>
          </a:solidFill>
        </a:defRPr>
      </a:pPr>
      <a:endParaRPr lang="en-US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i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Global</a:t>
            </a:r>
            <a:r>
              <a:rPr lang="en-US" sz="2000" b="1" i="0" baseline="0" dirty="0" smtClean="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 Shipments Of Trucks With Some Level Of Autonomy </a:t>
            </a:r>
            <a:endParaRPr lang="en-US" sz="2000" b="1" i="0" dirty="0">
              <a:solidFill>
                <a:schemeClr val="tx1"/>
              </a:solidFill>
              <a:latin typeface="Avenir Next Demi Bold" charset="0"/>
              <a:ea typeface="Avenir Next Demi Bold" charset="0"/>
              <a:cs typeface="Avenir Next Demi Bold" charset="0"/>
            </a:endParaRPr>
          </a:p>
        </c:rich>
      </c:tx>
      <c:layout>
        <c:manualLayout>
          <c:xMode val="edge"/>
          <c:yMode val="edge"/>
          <c:x val="0.117361111111111"/>
          <c:y val="0.047979974725381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82045056867891"/>
          <c:y val="0.310298823758141"/>
          <c:w val="0.871256124234471"/>
          <c:h val="0.47983610382035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Thousands</c:v>
                </c:pt>
              </c:strCache>
            </c:strRef>
          </c:tx>
          <c:spPr>
            <a:gradFill>
              <a:gsLst>
                <a:gs pos="75000">
                  <a:schemeClr val="accent2">
                    <a:lumMod val="20000"/>
                    <a:lumOff val="80000"/>
                  </a:schemeClr>
                </a:gs>
                <a:gs pos="50000">
                  <a:schemeClr val="accent2">
                    <a:lumMod val="40000"/>
                    <a:lumOff val="60000"/>
                  </a:schemeClr>
                </a:gs>
                <a:gs pos="6000">
                  <a:schemeClr val="accent2">
                    <a:lumMod val="60000"/>
                    <a:lumOff val="4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>
                <a:gsLst>
                  <a:gs pos="75000">
                    <a:schemeClr val="accent2">
                      <a:lumMod val="20000"/>
                      <a:lumOff val="8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6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gradFill>
                <a:gsLst>
                  <a:gs pos="75000">
                    <a:schemeClr val="accent2">
                      <a:lumMod val="20000"/>
                      <a:lumOff val="8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6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gradFill>
                <a:gsLst>
                  <a:gs pos="75000">
                    <a:schemeClr val="accent2">
                      <a:lumMod val="20000"/>
                      <a:lumOff val="8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6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gradFill>
                <a:gsLst>
                  <a:gs pos="75000">
                    <a:schemeClr val="accent2">
                      <a:lumMod val="20000"/>
                      <a:lumOff val="8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6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gradFill>
                <a:gsLst>
                  <a:gs pos="75000">
                    <a:schemeClr val="accent2">
                      <a:lumMod val="20000"/>
                      <a:lumOff val="8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6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gradFill>
                <a:gsLst>
                  <a:gs pos="75000">
                    <a:schemeClr val="accent2">
                      <a:lumMod val="20000"/>
                      <a:lumOff val="8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6000">
                    <a:schemeClr val="accent2">
                      <a:lumMod val="60000"/>
                      <a:lumOff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>
                <a:noFill/>
              </a:ln>
              <a:effectLst/>
            </c:spPr>
          </c:dPt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2018E</c:v>
                </c:pt>
                <c:pt idx="1">
                  <c:v>2019E</c:v>
                </c:pt>
                <c:pt idx="2">
                  <c:v>2020E</c:v>
                </c:pt>
                <c:pt idx="3">
                  <c:v>2021E</c:v>
                </c:pt>
                <c:pt idx="4">
                  <c:v>2022E</c:v>
                </c:pt>
                <c:pt idx="5">
                  <c:v>2023E</c:v>
                </c:pt>
              </c:strCache>
            </c:strRef>
          </c:cat>
          <c:val>
            <c:numRef>
              <c:f>Sheet1!$B$2:$B$7</c:f>
              <c:numCache>
                <c:formatCode>0</c:formatCode>
                <c:ptCount val="6"/>
                <c:pt idx="0">
                  <c:v>901.0</c:v>
                </c:pt>
                <c:pt idx="1">
                  <c:v>3258.0</c:v>
                </c:pt>
                <c:pt idx="2">
                  <c:v>11761.0</c:v>
                </c:pt>
                <c:pt idx="3">
                  <c:v>42458.0</c:v>
                </c:pt>
                <c:pt idx="4">
                  <c:v>153276.0</c:v>
                </c:pt>
                <c:pt idx="5">
                  <c:v>553328.0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1828312128"/>
        <c:axId val="-2009122496"/>
      </c:barChart>
      <c:catAx>
        <c:axId val="182831212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9122496"/>
        <c:crosses val="autoZero"/>
        <c:auto val="1"/>
        <c:lblAlgn val="ctr"/>
        <c:lblOffset val="100"/>
        <c:noMultiLvlLbl val="0"/>
      </c:catAx>
      <c:valAx>
        <c:axId val="-2009122496"/>
        <c:scaling>
          <c:orientation val="minMax"/>
          <c:max val="555000.0"/>
          <c:min val="0.0"/>
        </c:scaling>
        <c:delete val="0"/>
        <c:axPos val="l"/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8312128"/>
        <c:crosses val="autoZero"/>
        <c:crossBetween val="between"/>
        <c:majorUnit val="100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0.765</cdr:x>
      <cdr:y>0.9132</cdr:y>
    </cdr:from>
    <cdr:to>
      <cdr:x>1</cdr:x>
      <cdr:y>1</cdr:y>
    </cdr:to>
    <cdr:pic>
      <cdr:nvPicPr>
        <cdr:cNvPr id="3" name="Picture 2">
          <a:extLst xmlns:a="http://schemas.openxmlformats.org/drawingml/2006/main">
            <a:ext uri="{FF2B5EF4-FFF2-40B4-BE49-F238E27FC236}">
              <a16:creationId xmlns:a16="http://schemas.microsoft.com/office/drawing/2014/main" xmlns="" id="{ACB601F0-7A1F-6747-BF3A-79E498CF0F11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6995160" y="4697061"/>
          <a:ext cx="2148840" cy="446439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</cdr:x>
      <cdr:y>0.91589</cdr:y>
    </cdr:from>
    <cdr:to>
      <cdr:x>0.69524</cdr:x>
      <cdr:y>1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0" y="4710880"/>
          <a:ext cx="6357275" cy="43262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>
              <a:latin typeface="Helvetica Neue" charset="0"/>
              <a:ea typeface="Helvetica Neue" charset="0"/>
              <a:cs typeface="Helvetica Neue" charset="0"/>
            </a:rPr>
            <a:t>Note: The 2018 to 2023 CAGR is </a:t>
          </a:r>
          <a:r>
            <a:rPr lang="en-US" sz="1000" dirty="0" smtClean="0">
              <a:latin typeface="Helvetica Neue" charset="0"/>
              <a:ea typeface="Helvetica Neue" charset="0"/>
              <a:cs typeface="Helvetica Neue" charset="0"/>
            </a:rPr>
            <a:t>14.3%.</a:t>
          </a:r>
          <a:endParaRPr lang="en-US" sz="1000" dirty="0">
            <a:latin typeface="Helvetica Neue" charset="0"/>
            <a:ea typeface="Helvetica Neue" charset="0"/>
            <a:cs typeface="Helvetica Neue" charset="0"/>
          </a:endParaRPr>
        </a:p>
        <a:p xmlns:a="http://schemas.openxmlformats.org/drawingml/2006/main">
          <a:r>
            <a:rPr lang="en-US" sz="1000" dirty="0">
              <a:latin typeface="Helvetica Neue" charset="0"/>
              <a:ea typeface="Helvetica Neue" charset="0"/>
              <a:cs typeface="Helvetica Neue" charset="0"/>
            </a:rPr>
            <a:t>Source: Business </a:t>
          </a:r>
          <a:r>
            <a:rPr lang="en-US" sz="1000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rPr>
            <a:t>I</a:t>
          </a:r>
          <a:r>
            <a:rPr lang="en-US" sz="1000" dirty="0">
              <a:latin typeface="Helvetica Neue" charset="0"/>
              <a:ea typeface="Helvetica Neue" charset="0"/>
              <a:cs typeface="Helvetica Neue" charset="0"/>
            </a:rPr>
            <a:t>nsider Intelligence estimates, US Census Bureau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0.91589</cdr:y>
    </cdr:from>
    <cdr:to>
      <cdr:x>0.68532</cdr:x>
      <cdr:y>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0" y="4710896"/>
          <a:ext cx="6266566" cy="43260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000" dirty="0" smtClean="0">
              <a:latin typeface="Helvetica Neue" charset="0"/>
              <a:ea typeface="Helvetica Neue" charset="0"/>
              <a:cs typeface="Helvetica Neue" charset="0"/>
            </a:rPr>
            <a:t>Note: The 2018 to 2023 CAGR is 22.9%.</a:t>
          </a:r>
        </a:p>
        <a:p xmlns:a="http://schemas.openxmlformats.org/drawingml/2006/main">
          <a:r>
            <a:rPr lang="en-US" sz="1000" dirty="0" smtClean="0">
              <a:latin typeface="Helvetica Neue" charset="0"/>
              <a:ea typeface="Helvetica Neue" charset="0"/>
              <a:cs typeface="Helvetica Neue" charset="0"/>
            </a:rPr>
            <a:t>Source: Business Insider Intelligence estimates</a:t>
          </a:r>
        </a:p>
      </cdr:txBody>
    </cdr:sp>
  </cdr:relSizeAnchor>
  <cdr:relSizeAnchor xmlns:cdr="http://schemas.openxmlformats.org/drawingml/2006/chartDrawing">
    <cdr:from>
      <cdr:x>0.765</cdr:x>
      <cdr:y>0.9132</cdr:y>
    </cdr:from>
    <cdr:to>
      <cdr:x>1</cdr:x>
      <cdr:y>1</cdr:y>
    </cdr:to>
    <cdr:pic>
      <cdr:nvPicPr>
        <cdr:cNvPr id="3" name="Picture 2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6995160" y="4697061"/>
          <a:ext cx="2148840" cy="446439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0.42299</cdr:x>
      <cdr:y>0.06699</cdr:y>
    </cdr:from>
    <cdr:to>
      <cdr:x>0.57701</cdr:x>
      <cdr:y>0.12625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3867821" y="344559"/>
          <a:ext cx="1408358" cy="30480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US" sz="1200" i="1" dirty="0" smtClean="0">
            <a:latin typeface="Avenir Next" charset="0"/>
            <a:ea typeface="Avenir Next" charset="0"/>
            <a:cs typeface="Avenir Next" charset="0"/>
          </a:endParaRP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0.00436</cdr:x>
      <cdr:y>0.91589</cdr:y>
    </cdr:from>
    <cdr:to>
      <cdr:x>0.68968</cdr:x>
      <cdr:y>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9868" y="4710896"/>
          <a:ext cx="6266566" cy="43260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 anchor="ctr"/>
        <a:lstStyle xmlns:a="http://schemas.openxmlformats.org/drawingml/2006/main"/>
        <a:p xmlns:a="http://schemas.openxmlformats.org/drawingml/2006/main"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Note: The 2018 to 2023 CAGR is </a:t>
          </a:r>
          <a:r>
            <a:rPr lang="en-US" sz="1000" dirty="0" smtClean="0">
              <a:latin typeface="Helvetica Neue" charset="0"/>
              <a:ea typeface="Helvetica Neue" charset="0"/>
              <a:cs typeface="Helvetica Neue" charset="0"/>
            </a:rPr>
            <a:t>68.7</a:t>
          </a:r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%.</a:t>
          </a:r>
          <a:endParaRPr lang="en-US" sz="1000" i="0" dirty="0" smtClean="0">
            <a:latin typeface="Helvetica Neue" charset="0"/>
            <a:ea typeface="Helvetica Neue" charset="0"/>
            <a:cs typeface="Helvetica Neue" charset="0"/>
          </a:endParaRPr>
        </a:p>
        <a:p xmlns:a="http://schemas.openxmlformats.org/drawingml/2006/main"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Source: Business Insider Intelligence estimates, A.T. Kearney</a:t>
          </a:r>
        </a:p>
      </cdr:txBody>
    </cdr:sp>
  </cdr:relSizeAnchor>
  <cdr:relSizeAnchor xmlns:cdr="http://schemas.openxmlformats.org/drawingml/2006/chartDrawing">
    <cdr:from>
      <cdr:x>0.765</cdr:x>
      <cdr:y>0.9132</cdr:y>
    </cdr:from>
    <cdr:to>
      <cdr:x>1</cdr:x>
      <cdr:y>1</cdr:y>
    </cdr:to>
    <cdr:pic>
      <cdr:nvPicPr>
        <cdr:cNvPr id="3" name="Picture 2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6995160" y="4697061"/>
          <a:ext cx="2148840" cy="446439"/>
        </a:xfrm>
        <a:prstGeom xmlns:a="http://schemas.openxmlformats.org/drawingml/2006/main" prst="rect">
          <a:avLst/>
        </a:prstGeom>
      </cdr:spPr>
    </cdr:pic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0.00436</cdr:x>
      <cdr:y>0.91589</cdr:y>
    </cdr:from>
    <cdr:to>
      <cdr:x>0.68968</cdr:x>
      <cdr:y>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9868" y="4710896"/>
          <a:ext cx="6266566" cy="43260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 anchor="ctr"/>
        <a:lstStyle xmlns:a="http://schemas.openxmlformats.org/drawingml/2006/main"/>
        <a:p xmlns:a="http://schemas.openxmlformats.org/drawingml/2006/main"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Note: The 2018 to 2023 CAGR is </a:t>
          </a:r>
          <a:r>
            <a:rPr lang="en-US" sz="1000" dirty="0" smtClean="0">
              <a:latin typeface="Helvetica Neue" charset="0"/>
              <a:ea typeface="Helvetica Neue" charset="0"/>
              <a:cs typeface="Helvetica Neue" charset="0"/>
            </a:rPr>
            <a:t>12</a:t>
          </a:r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%.</a:t>
          </a:r>
        </a:p>
        <a:p xmlns:a="http://schemas.openxmlformats.org/drawingml/2006/main"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Source: Business Insider Intelligence estimates</a:t>
          </a:r>
        </a:p>
      </cdr:txBody>
    </cdr:sp>
  </cdr:relSizeAnchor>
  <cdr:relSizeAnchor xmlns:cdr="http://schemas.openxmlformats.org/drawingml/2006/chartDrawing">
    <cdr:from>
      <cdr:x>0.765</cdr:x>
      <cdr:y>0.9132</cdr:y>
    </cdr:from>
    <cdr:to>
      <cdr:x>1</cdr:x>
      <cdr:y>1</cdr:y>
    </cdr:to>
    <cdr:pic>
      <cdr:nvPicPr>
        <cdr:cNvPr id="3" name="Picture 2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6995160" y="4697061"/>
          <a:ext cx="2148840" cy="446439"/>
        </a:xfrm>
        <a:prstGeom xmlns:a="http://schemas.openxmlformats.org/drawingml/2006/main" prst="rect">
          <a:avLst/>
        </a:prstGeom>
      </cdr:spPr>
    </cdr:pic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0.00436</cdr:x>
      <cdr:y>0.91589</cdr:y>
    </cdr:from>
    <cdr:to>
      <cdr:x>0.68968</cdr:x>
      <cdr:y>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9868" y="4710896"/>
          <a:ext cx="6266566" cy="43260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000" i="0" dirty="0" smtClean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rPr>
            <a:t>Note: The 2018 to 2023 CAGR is </a:t>
          </a:r>
          <a:r>
            <a:rPr lang="en-US" sz="1000" i="0" dirty="0" smtClean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rPr>
            <a:t>2.3%.</a:t>
          </a:r>
          <a:endParaRPr lang="en-US" sz="1000" i="0" dirty="0" smtClean="0">
            <a:solidFill>
              <a:schemeClr val="tx1"/>
            </a:solidFill>
            <a:latin typeface="Helvetica Neue" charset="0"/>
            <a:ea typeface="Helvetica Neue" charset="0"/>
            <a:cs typeface="Helvetica Neue" charset="0"/>
          </a:endParaRPr>
        </a:p>
        <a:p xmlns:a="http://schemas.openxmlformats.org/drawingml/2006/main">
          <a:r>
            <a:rPr lang="en-US" sz="1000" i="0" dirty="0" smtClean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rPr>
            <a:t>Source: Business Insider Intelligence estimates, Accenture</a:t>
          </a:r>
        </a:p>
      </cdr:txBody>
    </cdr:sp>
  </cdr:relSizeAnchor>
  <cdr:relSizeAnchor xmlns:cdr="http://schemas.openxmlformats.org/drawingml/2006/chartDrawing">
    <cdr:from>
      <cdr:x>0.765</cdr:x>
      <cdr:y>0.9132</cdr:y>
    </cdr:from>
    <cdr:to>
      <cdr:x>1</cdr:x>
      <cdr:y>1</cdr:y>
    </cdr:to>
    <cdr:pic>
      <cdr:nvPicPr>
        <cdr:cNvPr id="3" name="Picture 2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6995160" y="4697061"/>
          <a:ext cx="2148840" cy="446439"/>
        </a:xfrm>
        <a:prstGeom xmlns:a="http://schemas.openxmlformats.org/drawingml/2006/main" prst="rect">
          <a:avLst/>
        </a:prstGeom>
      </cdr:spPr>
    </cdr:pic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0.00436</cdr:x>
      <cdr:y>0.91589</cdr:y>
    </cdr:from>
    <cdr:to>
      <cdr:x>0.68968</cdr:x>
      <cdr:y>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9868" y="4710896"/>
          <a:ext cx="6266566" cy="43260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Note: The 2018 to 2023 CAGR is 60.8%.</a:t>
          </a:r>
        </a:p>
        <a:p xmlns:a="http://schemas.openxmlformats.org/drawingml/2006/main"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Source: Business Insider Intelligence estimates</a:t>
          </a:r>
        </a:p>
      </cdr:txBody>
    </cdr:sp>
  </cdr:relSizeAnchor>
  <cdr:relSizeAnchor xmlns:cdr="http://schemas.openxmlformats.org/drawingml/2006/chartDrawing">
    <cdr:from>
      <cdr:x>0.765</cdr:x>
      <cdr:y>0.9132</cdr:y>
    </cdr:from>
    <cdr:to>
      <cdr:x>1</cdr:x>
      <cdr:y>1</cdr:y>
    </cdr:to>
    <cdr:pic>
      <cdr:nvPicPr>
        <cdr:cNvPr id="3" name="Picture 2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6995160" y="4697061"/>
          <a:ext cx="2148840" cy="446439"/>
        </a:xfrm>
        <a:prstGeom xmlns:a="http://schemas.openxmlformats.org/drawingml/2006/main" prst="rect">
          <a:avLst/>
        </a:prstGeom>
      </cdr:spPr>
    </cdr:pic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0.00436</cdr:x>
      <cdr:y>0.91589</cdr:y>
    </cdr:from>
    <cdr:to>
      <cdr:x>0.68968</cdr:x>
      <cdr:y>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9868" y="4710896"/>
          <a:ext cx="6266566" cy="43260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 anchor="ctr"/>
        <a:lstStyle xmlns:a="http://schemas.openxmlformats.org/drawingml/2006/main"/>
        <a:p xmlns:a="http://schemas.openxmlformats.org/drawingml/2006/main"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Note: The 2018 to 2023 CAGR is </a:t>
          </a:r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261%.</a:t>
          </a:r>
          <a:endParaRPr lang="en-US" sz="1000" i="0" dirty="0" smtClean="0">
            <a:latin typeface="Helvetica Neue" charset="0"/>
            <a:ea typeface="Helvetica Neue" charset="0"/>
            <a:cs typeface="Helvetica Neue" charset="0"/>
          </a:endParaRPr>
        </a:p>
        <a:p xmlns:a="http://schemas.openxmlformats.org/drawingml/2006/main">
          <a:r>
            <a:rPr lang="en-US" sz="1000" i="0" dirty="0" smtClean="0">
              <a:latin typeface="Helvetica Neue" charset="0"/>
              <a:ea typeface="Helvetica Neue" charset="0"/>
              <a:cs typeface="Helvetica Neue" charset="0"/>
            </a:rPr>
            <a:t>Source: Business Insider Intelligence estimates, Tractica</a:t>
          </a:r>
        </a:p>
      </cdr:txBody>
    </cdr:sp>
  </cdr:relSizeAnchor>
  <cdr:relSizeAnchor xmlns:cdr="http://schemas.openxmlformats.org/drawingml/2006/chartDrawing">
    <cdr:from>
      <cdr:x>0.765</cdr:x>
      <cdr:y>0.9132</cdr:y>
    </cdr:from>
    <cdr:to>
      <cdr:x>1</cdr:x>
      <cdr:y>1</cdr:y>
    </cdr:to>
    <cdr:pic>
      <cdr:nvPicPr>
        <cdr:cNvPr id="3" name="Picture 2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6995160" y="4697061"/>
          <a:ext cx="2148840" cy="446439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40BD2C-AE30-814B-AEE5-AD6201E65AA2}" type="datetimeFigureOut">
              <a:rPr lang="en-US" smtClean="0"/>
              <a:t>4/17/18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38881F-80A7-7745-AD79-26AE2505CB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223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9214B-04F6-124C-8E77-8D925E52DA85}" type="datetimeFigureOut">
              <a:rPr lang="en-US" smtClean="0"/>
              <a:t>4/17/18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E6AFA-7834-5045-B397-D453270C8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920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6639-476F-124E-A0A1-DC0B984B953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701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100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211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323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069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5323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342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095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332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Blue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0"/>
            <a:ext cx="9144000" cy="5143499"/>
          </a:xfrm>
          <a:solidFill>
            <a:schemeClr val="tx2">
              <a:lumMod val="50000"/>
              <a:alpha val="94000"/>
            </a:schemeClr>
          </a:solidFill>
        </p:spPr>
        <p:txBody>
          <a:bodyPr/>
          <a:lstStyle>
            <a:lvl1pPr>
              <a:lnSpc>
                <a:spcPct val="120000"/>
              </a:lnSpc>
              <a:defRPr sz="1000"/>
            </a:lvl1pPr>
          </a:lstStyle>
          <a:p>
            <a:r>
              <a:rPr lang="en-US" spc="2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PROVIDING IN-DEPTH INSIGHT, DATA, AND ANALYSIS OF EVERYTHING DIGITAL</a:t>
            </a:r>
          </a:p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2569464"/>
          </a:xfrm>
          <a:prstGeom prst="rect">
            <a:avLst/>
          </a:prstGeom>
        </p:spPr>
        <p:txBody>
          <a:bodyPr anchor="b"/>
          <a:lstStyle>
            <a:lvl1pPr algn="ctr">
              <a:defRPr sz="2800" b="1" i="0" cap="all" spc="200" baseline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r>
              <a:rPr lang="en-US" dirty="0" smtClean="0"/>
              <a:t>Click to insert title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569464"/>
            <a:ext cx="91440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600" b="1" i="0" cap="all" spc="200" baseline="0">
                <a:solidFill>
                  <a:schemeClr val="accent5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</a:t>
            </a:r>
            <a:r>
              <a:rPr lang="en-US" dirty="0" err="1" smtClean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80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7951" y="4693331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-1"/>
            <a:ext cx="9135116" cy="4693331"/>
          </a:xfrm>
          <a:prstGeom prst="rect">
            <a:avLst/>
          </a:prstGeom>
          <a:solidFill>
            <a:schemeClr val="tx2">
              <a:lumMod val="75000"/>
              <a:alpha val="75000"/>
            </a:schemeClr>
          </a:solidFill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0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-4442" y="4693333"/>
            <a:ext cx="9139559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442" y="-1"/>
            <a:ext cx="9135116" cy="4693331"/>
          </a:xfrm>
          <a:prstGeom prst="rect">
            <a:avLst/>
          </a:prstGeom>
          <a:solidFill>
            <a:schemeClr val="tx2">
              <a:lumMod val="75000"/>
              <a:alpha val="75000"/>
            </a:schemeClr>
          </a:solidFill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4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">
    <p:bg>
      <p:bgPr>
        <a:solidFill>
          <a:srgbClr val="0A1D2C">
            <a:alpha val="9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4317" y="0"/>
            <a:ext cx="6400800" cy="4693331"/>
          </a:xfrm>
          <a:prstGeom prst="rect">
            <a:avLst/>
          </a:prstGeom>
          <a:solidFill>
            <a:srgbClr val="0A1D2C"/>
          </a:solidFill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" y="-1"/>
            <a:ext cx="7132320" cy="4695555"/>
          </a:xfrm>
          <a:custGeom>
            <a:avLst/>
            <a:gdLst>
              <a:gd name="connsiteX0" fmla="*/ 0 w 7132320"/>
              <a:gd name="connsiteY0" fmla="*/ 0 h 4693331"/>
              <a:gd name="connsiteX1" fmla="*/ 7132320 w 7132320"/>
              <a:gd name="connsiteY1" fmla="*/ 0 h 4693331"/>
              <a:gd name="connsiteX2" fmla="*/ 7132320 w 7132320"/>
              <a:gd name="connsiteY2" fmla="*/ 4693331 h 4693331"/>
              <a:gd name="connsiteX3" fmla="*/ 0 w 7132320"/>
              <a:gd name="connsiteY3" fmla="*/ 4693331 h 4693331"/>
              <a:gd name="connsiteX4" fmla="*/ 0 w 7132320"/>
              <a:gd name="connsiteY4" fmla="*/ 0 h 4693331"/>
              <a:gd name="connsiteX0" fmla="*/ 0 w 7132320"/>
              <a:gd name="connsiteY0" fmla="*/ 0 h 4714846"/>
              <a:gd name="connsiteX1" fmla="*/ 7132320 w 7132320"/>
              <a:gd name="connsiteY1" fmla="*/ 0 h 4714846"/>
              <a:gd name="connsiteX2" fmla="*/ 3722146 w 7132320"/>
              <a:gd name="connsiteY2" fmla="*/ 4714846 h 4714846"/>
              <a:gd name="connsiteX3" fmla="*/ 0 w 7132320"/>
              <a:gd name="connsiteY3" fmla="*/ 4693331 h 4714846"/>
              <a:gd name="connsiteX4" fmla="*/ 0 w 7132320"/>
              <a:gd name="connsiteY4" fmla="*/ 0 h 4714846"/>
              <a:gd name="connsiteX0" fmla="*/ 0 w 7132320"/>
              <a:gd name="connsiteY0" fmla="*/ 0 h 4695555"/>
              <a:gd name="connsiteX1" fmla="*/ 7132320 w 7132320"/>
              <a:gd name="connsiteY1" fmla="*/ 0 h 4695555"/>
              <a:gd name="connsiteX2" fmla="*/ 2556962 w 7132320"/>
              <a:gd name="connsiteY2" fmla="*/ 4695555 h 4695555"/>
              <a:gd name="connsiteX3" fmla="*/ 0 w 7132320"/>
              <a:gd name="connsiteY3" fmla="*/ 4693331 h 4695555"/>
              <a:gd name="connsiteX4" fmla="*/ 0 w 7132320"/>
              <a:gd name="connsiteY4" fmla="*/ 0 h 4695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32320" h="4695555">
                <a:moveTo>
                  <a:pt x="0" y="0"/>
                </a:moveTo>
                <a:lnTo>
                  <a:pt x="7132320" y="0"/>
                </a:lnTo>
                <a:lnTo>
                  <a:pt x="2556962" y="4695555"/>
                </a:lnTo>
                <a:lnTo>
                  <a:pt x="0" y="4693331"/>
                </a:lnTo>
                <a:lnTo>
                  <a:pt x="0" y="0"/>
                </a:lnTo>
                <a:close/>
              </a:path>
            </a:pathLst>
          </a:custGeom>
          <a:solidFill>
            <a:srgbClr val="0A1D2C"/>
          </a:solidFill>
        </p:spPr>
        <p:txBody>
          <a:bodyPr anchor="ctr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1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 - Mirrored">
    <p:bg>
      <p:bgPr>
        <a:solidFill>
          <a:schemeClr val="tx2">
            <a:lumMod val="75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5529431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8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819917" y="0"/>
            <a:ext cx="7132320" cy="4693331"/>
          </a:xfrm>
          <a:custGeom>
            <a:avLst/>
            <a:gdLst>
              <a:gd name="connsiteX0" fmla="*/ 0 w 7132320"/>
              <a:gd name="connsiteY0" fmla="*/ 0 h 4693331"/>
              <a:gd name="connsiteX1" fmla="*/ 7132320 w 7132320"/>
              <a:gd name="connsiteY1" fmla="*/ 0 h 4693331"/>
              <a:gd name="connsiteX2" fmla="*/ 7132320 w 7132320"/>
              <a:gd name="connsiteY2" fmla="*/ 4693331 h 4693331"/>
              <a:gd name="connsiteX3" fmla="*/ 0 w 7132320"/>
              <a:gd name="connsiteY3" fmla="*/ 4693331 h 4693331"/>
              <a:gd name="connsiteX4" fmla="*/ 0 w 7132320"/>
              <a:gd name="connsiteY4" fmla="*/ 0 h 4693331"/>
              <a:gd name="connsiteX0" fmla="*/ 0 w 7132320"/>
              <a:gd name="connsiteY0" fmla="*/ 0 h 4693331"/>
              <a:gd name="connsiteX1" fmla="*/ 7132320 w 7132320"/>
              <a:gd name="connsiteY1" fmla="*/ 0 h 4693331"/>
              <a:gd name="connsiteX2" fmla="*/ 7132320 w 7132320"/>
              <a:gd name="connsiteY2" fmla="*/ 4693331 h 4693331"/>
              <a:gd name="connsiteX3" fmla="*/ 3715473 w 7132320"/>
              <a:gd name="connsiteY3" fmla="*/ 4693331 h 4693331"/>
              <a:gd name="connsiteX4" fmla="*/ 0 w 7132320"/>
              <a:gd name="connsiteY4" fmla="*/ 0 h 4693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32320" h="4693331">
                <a:moveTo>
                  <a:pt x="0" y="0"/>
                </a:moveTo>
                <a:lnTo>
                  <a:pt x="7132320" y="0"/>
                </a:lnTo>
                <a:lnTo>
                  <a:pt x="7132320" y="4693331"/>
                </a:lnTo>
                <a:lnTo>
                  <a:pt x="3715473" y="4693331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anchor="ctr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477517" y="4"/>
            <a:ext cx="3657600" cy="469332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2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482405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"/>
            <a:ext cx="5486400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6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 - Mirro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"/>
            <a:ext cx="3657600" cy="469333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482405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648717" y="0"/>
            <a:ext cx="5486400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8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0" y="0"/>
            <a:ext cx="45720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1"/>
            <a:ext cx="9144000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"/>
            <a:ext cx="4572000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69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 - Mirro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720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1"/>
            <a:ext cx="9144000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0"/>
            <a:ext cx="4572000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31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668357" y="-1"/>
            <a:ext cx="54864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43999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"/>
            <a:ext cx="3668357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8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D - Mirro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4864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43999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399" y="0"/>
            <a:ext cx="3657599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7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 -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48640" y="1286460"/>
            <a:ext cx="8046720" cy="329535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40000"/>
              </a:lnSpc>
              <a:spcBef>
                <a:spcPts val="0"/>
              </a:spcBef>
              <a:buNone/>
              <a:defRPr sz="1400" b="0" i="0" spc="100" baseline="0">
                <a:latin typeface="Avenir Next Medium" charset="0"/>
                <a:ea typeface="Avenir Next Medium" charset="0"/>
                <a:cs typeface="Avenir Next Medium" charset="0"/>
              </a:defRPr>
            </a:lvl1pPr>
          </a:lstStyle>
          <a:p>
            <a:pPr lvl="0"/>
            <a:r>
              <a:rPr lang="en-US" dirty="0" smtClean="0"/>
              <a:t>Click to insert text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48640" y="920700"/>
            <a:ext cx="8046720" cy="3657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600" b="1" i="0" cap="all" spc="200" baseline="0">
                <a:solidFill>
                  <a:schemeClr val="accent5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</a:t>
            </a:r>
            <a:r>
              <a:rPr lang="en-US" dirty="0" err="1" smtClean="0"/>
              <a:t>SUBtitle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4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Content Placeholder 14"/>
          <p:cNvSpPr>
            <a:spLocks noGrp="1"/>
          </p:cNvSpPr>
          <p:nvPr>
            <p:ph sz="quarter" idx="11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8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2">
            <a:lumMod val="50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697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 -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48640" y="1231409"/>
            <a:ext cx="8046720" cy="335040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40000"/>
              </a:lnSpc>
              <a:spcBef>
                <a:spcPts val="0"/>
              </a:spcBef>
              <a:buNone/>
              <a:defRPr sz="1400" b="0" i="0" spc="100" baseline="0">
                <a:latin typeface="Avenir Next Medium" charset="0"/>
                <a:ea typeface="Avenir Next Medium" charset="0"/>
                <a:cs typeface="Avenir Next Medium" charset="0"/>
              </a:defRPr>
            </a:lvl1pPr>
          </a:lstStyle>
          <a:p>
            <a:pPr lvl="0"/>
            <a:r>
              <a:rPr lang="en-US" dirty="0" smtClean="0"/>
              <a:t>Click to insert text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1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12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3767328" y="939487"/>
            <a:ext cx="5193792" cy="364232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" y="207967"/>
            <a:ext cx="3584448" cy="43738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2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67328" y="207967"/>
            <a:ext cx="5193792" cy="73152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3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 - Mirro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182880" y="939487"/>
            <a:ext cx="5193792" cy="364232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376672" y="207967"/>
            <a:ext cx="3584448" cy="43738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2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" y="207967"/>
            <a:ext cx="5193792" cy="73152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6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549910" y="1286460"/>
            <a:ext cx="8045450" cy="32953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0" y="920700"/>
            <a:ext cx="8046720" cy="36576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49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B - Two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539636" y="1286459"/>
            <a:ext cx="3931920" cy="32953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544920" y="920699"/>
            <a:ext cx="3931920" cy="36576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7" name="Chart Placeholder 2"/>
          <p:cNvSpPr>
            <a:spLocks noGrp="1"/>
          </p:cNvSpPr>
          <p:nvPr>
            <p:ph type="chart" sz="quarter" idx="16"/>
          </p:nvPr>
        </p:nvSpPr>
        <p:spPr>
          <a:xfrm>
            <a:off x="4662021" y="1286459"/>
            <a:ext cx="3931920" cy="32953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667160" y="920700"/>
            <a:ext cx="3931920" cy="36576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11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49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549910" y="920700"/>
            <a:ext cx="8045450" cy="366111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2"/>
            <a:ext cx="9139559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82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C - Two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549910" y="986319"/>
            <a:ext cx="3931920" cy="359549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" name="Chart Placeholder 2"/>
          <p:cNvSpPr>
            <a:spLocks noGrp="1"/>
          </p:cNvSpPr>
          <p:nvPr>
            <p:ph type="chart" sz="quarter" idx="15"/>
          </p:nvPr>
        </p:nvSpPr>
        <p:spPr>
          <a:xfrm>
            <a:off x="4663440" y="986319"/>
            <a:ext cx="3931920" cy="359549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80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4"/>
          <p:cNvSpPr txBox="1">
            <a:spLocks/>
          </p:cNvSpPr>
          <p:nvPr userDrawn="1"/>
        </p:nvSpPr>
        <p:spPr>
          <a:xfrm>
            <a:off x="5807716" y="4713465"/>
            <a:ext cx="3327400" cy="36671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1100" b="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10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10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10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10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1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0" y="0"/>
            <a:ext cx="9135116" cy="5143499"/>
          </a:xfrm>
          <a:prstGeom prst="rect">
            <a:avLst/>
          </a:prstGeom>
          <a:solidFill>
            <a:schemeClr val="tx2">
              <a:alpha val="20000"/>
            </a:schemeClr>
          </a:solidFill>
        </p:spPr>
        <p:txBody>
          <a:bodyPr vert="horz" lIns="91440" tIns="45720" rIns="91440" bIns="45720" rtlCol="0" anchor="b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pc="2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PROVIDING IN-DEPTH INSIGHT, DATA, AND ANALYSIS OF EVERYTHING DIGITAL.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681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60" r:id="rId2"/>
    <p:sldLayoutId id="2147483688" r:id="rId3"/>
    <p:sldLayoutId id="2147483689" r:id="rId4"/>
    <p:sldLayoutId id="2147483693" r:id="rId5"/>
    <p:sldLayoutId id="2147483692" r:id="rId6"/>
    <p:sldLayoutId id="2147483694" r:id="rId7"/>
    <p:sldLayoutId id="2147483697" r:id="rId8"/>
    <p:sldLayoutId id="2147483698" r:id="rId9"/>
    <p:sldLayoutId id="2147483672" r:id="rId10"/>
    <p:sldLayoutId id="2147483691" r:id="rId11"/>
    <p:sldLayoutId id="2147483673" r:id="rId12"/>
    <p:sldLayoutId id="2147483677" r:id="rId13"/>
    <p:sldLayoutId id="2147483679" r:id="rId14"/>
    <p:sldLayoutId id="2147483675" r:id="rId15"/>
    <p:sldLayoutId id="2147483680" r:id="rId16"/>
    <p:sldLayoutId id="2147483676" r:id="rId17"/>
    <p:sldLayoutId id="2147483681" r:id="rId18"/>
    <p:sldLayoutId id="2147483678" r:id="rId19"/>
    <p:sldLayoutId id="2147483670" r:id="rId20"/>
    <p:sldLayoutId id="2147483699" r:id="rId21"/>
    <p:sldLayoutId id="2147483700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dt="0"/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Wingdings" charset="2"/>
        <a:buChar char="§"/>
        <a:defRPr sz="2400" b="0" kern="1200">
          <a:solidFill>
            <a:schemeClr val="bg1"/>
          </a:solidFill>
          <a:latin typeface="Avenir Book"/>
          <a:ea typeface="+mn-ea"/>
          <a:cs typeface="Avenir Book"/>
        </a:defRPr>
      </a:lvl1pPr>
      <a:lvl2pPr marL="742932" indent="-285744" algn="l" defTabSz="457189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bg1"/>
          </a:solidFill>
          <a:latin typeface="Avenir Book"/>
          <a:ea typeface="+mn-ea"/>
          <a:cs typeface="Avenir Book"/>
        </a:defRPr>
      </a:lvl3pPr>
      <a:lvl4pPr marL="1600160" indent="-228594" algn="l" defTabSz="457189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1.png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chart" Target="../charts/char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chart" Target="../charts/char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chart" Target="../charts/char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chart" Target="../charts/char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71618"/>
          <a:stretch/>
        </p:blipFill>
        <p:spPr>
          <a:xfrm rot="16200000">
            <a:off x="2000251" y="-2000254"/>
            <a:ext cx="5143500" cy="9144002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-22072" y="0"/>
            <a:ext cx="3291840" cy="5143500"/>
          </a:xfrm>
        </p:spPr>
        <p:txBody>
          <a:bodyPr/>
          <a:lstStyle/>
          <a:p>
            <a:r>
              <a:rPr lang="en-US" dirty="0" smtClean="0">
                <a:solidFill>
                  <a:srgbClr val="000000">
                    <a:tint val="75000"/>
                  </a:srgbClr>
                </a:solidFill>
              </a:rPr>
              <a:t>  </a:t>
            </a:r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48961" y="568650"/>
            <a:ext cx="3406095" cy="1749973"/>
          </a:xfrm>
        </p:spPr>
        <p:txBody>
          <a:bodyPr/>
          <a:lstStyle/>
          <a:p>
            <a:r>
              <a:rPr lang="en-US" sz="2400" cap="none" dirty="0" smtClean="0"/>
              <a:t> </a:t>
            </a:r>
            <a:r>
              <a:rPr lang="en-US" sz="2400" cap="none" dirty="0"/>
              <a:t>THE TRANSPORTATION </a:t>
            </a:r>
            <a:r>
              <a:rPr lang="en-US" sz="2400" cap="none" dirty="0" smtClean="0"/>
              <a:t>AND LOGISTICS FORECAST </a:t>
            </a:r>
            <a:r>
              <a:rPr lang="en-US" sz="2400" cap="none" dirty="0"/>
              <a:t>BOOK 2018</a:t>
            </a:r>
            <a:endParaRPr lang="en-US" sz="2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-109439" y="2519331"/>
            <a:ext cx="3466573" cy="14832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5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E-COMMERCE &amp; LOGISTICS</a:t>
            </a:r>
            <a:endParaRPr lang="en-US" sz="1500" cap="none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500" cap="none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FORECASTS</a:t>
            </a:r>
          </a:p>
          <a:p>
            <a:pPr>
              <a:lnSpc>
                <a:spcPct val="100000"/>
              </a:lnSpc>
            </a:pPr>
            <a:endParaRPr lang="en-US" sz="1000" b="0" dirty="0" smtClean="0">
              <a:solidFill>
                <a:schemeClr val="bg1"/>
              </a:solidFill>
              <a:latin typeface="Avenir Next Medium" charset="0"/>
              <a:ea typeface="Avenir Next Medium" charset="0"/>
              <a:cs typeface="Avenir Next Medium" charset="0"/>
            </a:endParaRPr>
          </a:p>
          <a:p>
            <a:pPr>
              <a:lnSpc>
                <a:spcPct val="100000"/>
              </a:lnSpc>
            </a:pPr>
            <a:r>
              <a:rPr lang="en-US" sz="1000" b="0" dirty="0" smtClean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rPr>
              <a:t>Jonathan Camhi</a:t>
            </a:r>
            <a:endParaRPr lang="en-US" sz="1000" b="0" dirty="0">
              <a:solidFill>
                <a:schemeClr val="bg1"/>
              </a:solidFill>
              <a:latin typeface="Avenir Next Medium" charset="0"/>
              <a:ea typeface="Avenir Next Medium" charset="0"/>
              <a:cs typeface="Avenir Next Medium" charset="0"/>
            </a:endParaRPr>
          </a:p>
          <a:p>
            <a:pPr>
              <a:lnSpc>
                <a:spcPct val="100000"/>
              </a:lnSpc>
            </a:pPr>
            <a:r>
              <a:rPr lang="en-US" sz="1000" b="0" dirty="0" smtClean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rPr>
              <a:t>Senior Research </a:t>
            </a:r>
            <a:r>
              <a:rPr lang="en-US" sz="1000" b="0" dirty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rPr>
              <a:t>Analyst</a:t>
            </a:r>
          </a:p>
          <a:p>
            <a:pPr>
              <a:lnSpc>
                <a:spcPct val="100000"/>
              </a:lnSpc>
            </a:pPr>
            <a:endParaRPr lang="en-US" sz="1000" b="0" dirty="0">
              <a:solidFill>
                <a:schemeClr val="bg1"/>
              </a:solidFill>
              <a:latin typeface="Avenir Next Medium" charset="0"/>
              <a:ea typeface="Avenir Next Medium" charset="0"/>
              <a:cs typeface="Avenir Next Medium" charset="0"/>
            </a:endParaRPr>
          </a:p>
          <a:p>
            <a:pPr>
              <a:lnSpc>
                <a:spcPct val="100000"/>
              </a:lnSpc>
            </a:pPr>
            <a:r>
              <a:rPr lang="en-US" sz="1000" b="0" dirty="0" smtClean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rPr>
              <a:t>Ayoub Aouad</a:t>
            </a:r>
            <a:endParaRPr lang="en-US" sz="1000" b="0" dirty="0">
              <a:solidFill>
                <a:schemeClr val="bg1"/>
              </a:solidFill>
              <a:latin typeface="Avenir Next Medium" charset="0"/>
              <a:ea typeface="Avenir Next Medium" charset="0"/>
              <a:cs typeface="Avenir Next Medium" charset="0"/>
            </a:endParaRPr>
          </a:p>
          <a:p>
            <a:pPr>
              <a:lnSpc>
                <a:spcPct val="100000"/>
              </a:lnSpc>
            </a:pPr>
            <a:r>
              <a:rPr lang="en-US" sz="1000" b="0" dirty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rPr>
              <a:t>RESEARCH Analyst</a:t>
            </a:r>
          </a:p>
          <a:p>
            <a:pPr>
              <a:lnSpc>
                <a:spcPct val="100000"/>
              </a:lnSpc>
            </a:pPr>
            <a:endParaRPr lang="en-US" sz="1200" b="0" dirty="0">
              <a:solidFill>
                <a:schemeClr val="bg1"/>
              </a:solidFill>
              <a:latin typeface="Avenir Next Medium" charset="0"/>
              <a:ea typeface="Avenir Next Medium" charset="0"/>
              <a:cs typeface="Avenir Next Medium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46" y="4203283"/>
            <a:ext cx="2560320" cy="54091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7356" y="4718473"/>
            <a:ext cx="32771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 spc="150" dirty="0">
                <a:solidFill>
                  <a:schemeClr val="bg1">
                    <a:alpha val="90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PROVIDING IN-DEPTH INSIGHT, DATA, AND ANALYSIS OF EVERYTHING DIGITAL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alphaModFix amt="41000"/>
          </a:blip>
          <a:stretch>
            <a:fillRect/>
          </a:stretch>
        </p:blipFill>
        <p:spPr>
          <a:xfrm>
            <a:off x="3277123" y="0"/>
            <a:ext cx="5877911" cy="51435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136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8284304"/>
              </p:ext>
            </p:extLst>
          </p:nvPr>
        </p:nvGraphicFramePr>
        <p:xfrm>
          <a:off x="0" y="0"/>
          <a:ext cx="9144000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287795" y="-284205"/>
            <a:ext cx="18473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6835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58815" y="1683094"/>
            <a:ext cx="4313423" cy="2884158"/>
          </a:xfrm>
        </p:spPr>
        <p:txBody>
          <a:bodyPr anchor="t"/>
          <a:lstStyle/>
          <a:p>
            <a:r>
              <a:rPr lang="en-US" sz="1600" b="0" cap="none" spc="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2023 AT A GLANCE</a:t>
            </a:r>
            <a: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cap="none" dirty="0" smtClean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The US B2B parcel delivery market will reach $54 billion, advancing only slightly from 2018’s $49 million. </a:t>
            </a: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B2B’s slow growth will enable last-mile e-commerce delivery  to surpass this segment by 2021.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63366"/>
          </a:xfrm>
        </p:spPr>
        <p:txBody>
          <a:bodyPr/>
          <a:lstStyle/>
          <a:p>
            <a:r>
              <a:rPr lang="en-US" sz="2000" cap="none" spc="0" dirty="0" smtClean="0">
                <a:solidFill>
                  <a:schemeClr val="bg1"/>
                </a:solidFill>
              </a:rPr>
              <a:t>US B2B Parcel Delivery Revenue</a:t>
            </a:r>
            <a:endParaRPr lang="en-US" sz="2000" cap="none" spc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92027" y="4855168"/>
            <a:ext cx="4957428" cy="201110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Business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Insider Intelligence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estimates, Accenture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572000" y="1683094"/>
            <a:ext cx="4471762" cy="1886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189">
              <a:lnSpc>
                <a:spcPct val="120000"/>
              </a:lnSpc>
            </a:pPr>
            <a:r>
              <a:rPr 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HOW </a:t>
            </a:r>
            <a:r>
              <a:rPr 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WE </a:t>
            </a:r>
            <a:r>
              <a:rPr 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GET </a:t>
            </a:r>
            <a:r>
              <a:rPr 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THERE</a:t>
            </a:r>
            <a: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dirty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lvl="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B2B parcel delivery is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already a very mature market, with global growth rates of less than 5%.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It will advance at a CAGR of just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2.3%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from 2018 to 2023.</a:t>
            </a:r>
          </a:p>
          <a:p>
            <a:pPr marL="171450" lvl="0" indent="-171450" defTabSz="457189">
              <a:lnSpc>
                <a:spcPct val="120000"/>
              </a:lnSpc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Traditional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delivery providers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will fight to maintain their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grip on the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high-margin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B2B delivery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business,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while taking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advantage of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the growing opportunity in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consumer-driven e-commerce. </a:t>
            </a:r>
          </a:p>
        </p:txBody>
      </p:sp>
      <p:sp>
        <p:nvSpPr>
          <p:cNvPr id="6" name="Rectangle 5"/>
          <p:cNvSpPr/>
          <p:nvPr/>
        </p:nvSpPr>
        <p:spPr>
          <a:xfrm>
            <a:off x="787400" y="974597"/>
            <a:ext cx="7200900" cy="621014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189">
              <a:lnSpc>
                <a:spcPct val="120000"/>
              </a:lnSpc>
            </a:pPr>
            <a:r>
              <a:rPr lang="en-US" sz="12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Definition: B2B parcel delivery refers to shipments made to a business address, which generally includes bulk deliveries of goods. </a:t>
            </a:r>
            <a:endParaRPr lang="en-US" sz="12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8" name="Char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5770625"/>
              </p:ext>
            </p:extLst>
          </p:nvPr>
        </p:nvGraphicFramePr>
        <p:xfrm>
          <a:off x="143879" y="3207900"/>
          <a:ext cx="4690000" cy="14468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5956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8338082"/>
              </p:ext>
            </p:extLst>
          </p:nvPr>
        </p:nvGraphicFramePr>
        <p:xfrm>
          <a:off x="0" y="0"/>
          <a:ext cx="9144000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287795" y="-284205"/>
            <a:ext cx="18473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4746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573" y="1898875"/>
            <a:ext cx="3667092" cy="2884158"/>
          </a:xfrm>
        </p:spPr>
        <p:txBody>
          <a:bodyPr anchor="t"/>
          <a:lstStyle/>
          <a:p>
            <a:r>
              <a:rPr lang="en-US" sz="1600" b="0" cap="none" spc="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2023 AT A GLANCE</a:t>
            </a:r>
            <a: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cap="none" dirty="0" smtClean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Revenue from mobile freight matching services will reach $3.6 billion, up from $340 million in 2018.</a:t>
            </a: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Consolidation will result in fewer choices for fleet owners and truckers, but the offerings will become more advanced, making this a go-to service.</a:t>
            </a:r>
          </a:p>
          <a:p>
            <a:pPr marL="342900" indent="-342900" algn="l">
              <a:buFont typeface="Arial" charset="0"/>
              <a:buChar char="•"/>
            </a:pPr>
            <a:endParaRPr lang="en-US" sz="1200" b="0" cap="none" spc="0" dirty="0" smtClean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185389"/>
            <a:ext cx="8778240" cy="463366"/>
          </a:xfrm>
        </p:spPr>
        <p:txBody>
          <a:bodyPr/>
          <a:lstStyle/>
          <a:p>
            <a:r>
              <a:rPr lang="en-US" sz="2000" cap="none" spc="0" dirty="0" smtClean="0">
                <a:solidFill>
                  <a:schemeClr val="bg1"/>
                </a:solidFill>
              </a:rPr>
              <a:t>Global Mobile Freight Matching Services Revenue</a:t>
            </a:r>
            <a:endParaRPr lang="en-US" sz="2000" cap="none" spc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92027" y="4855168"/>
            <a:ext cx="4957428" cy="201110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Business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Insider Intelligence estimates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386806" y="1898875"/>
            <a:ext cx="4620036" cy="2166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189">
              <a:lnSpc>
                <a:spcPct val="120000"/>
              </a:lnSpc>
            </a:pPr>
            <a:r>
              <a:rPr 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HOW WE GET THERE</a:t>
            </a:r>
            <a: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dirty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Mobile freight matching services revenue will skyrocket at a 60.8% CAGR from 2018 to 2023, as fleet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owners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look to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increase utilization and minimize downtime, while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moving pending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loads quicker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171450" lvl="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Additionally, such solutions promise to help these firms combat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 tight labor market and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 new ELD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mandate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that limits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the hours trucks can spend on the road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171450" indent="-171450" defTabSz="457189">
              <a:lnSpc>
                <a:spcPct val="120000"/>
              </a:lnSpc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Incumbents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will buy startups to boost their own digital offerings. </a:t>
            </a:r>
          </a:p>
        </p:txBody>
      </p:sp>
      <p:sp>
        <p:nvSpPr>
          <p:cNvPr id="6" name="Rectangle 5"/>
          <p:cNvSpPr/>
          <p:nvPr/>
        </p:nvSpPr>
        <p:spPr>
          <a:xfrm>
            <a:off x="971550" y="974597"/>
            <a:ext cx="7200900" cy="621014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189">
              <a:lnSpc>
                <a:spcPct val="120000"/>
              </a:lnSpc>
            </a:pPr>
            <a:r>
              <a:rPr lang="en-US" sz="12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Definition: Mobile freight matching services are apps that enable drivers to match their available trucks with a pending load. </a:t>
            </a:r>
            <a:endParaRPr lang="en-US" sz="12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75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6989449"/>
              </p:ext>
            </p:extLst>
          </p:nvPr>
        </p:nvGraphicFramePr>
        <p:xfrm>
          <a:off x="0" y="0"/>
          <a:ext cx="9144000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398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573" y="1898875"/>
            <a:ext cx="3667092" cy="2884158"/>
          </a:xfrm>
        </p:spPr>
        <p:txBody>
          <a:bodyPr anchor="t"/>
          <a:lstStyle/>
          <a:p>
            <a:r>
              <a:rPr lang="en-US" sz="1600" b="0" cap="none" spc="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2023 AT A GLANCE</a:t>
            </a:r>
            <a: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cap="none" dirty="0" smtClean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The number of trucks shipped with some level of autonomy will reach 553,000 — more than triple the shipments in 2022. </a:t>
            </a: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Platooning will be deemed safe and make the biggest difference in shipments for medium and heavy duty trucks. </a:t>
            </a:r>
          </a:p>
          <a:p>
            <a:pPr marL="342900" indent="-342900" algn="l">
              <a:buFont typeface="Arial" charset="0"/>
              <a:buChar char="•"/>
            </a:pPr>
            <a:endParaRPr lang="en-US" sz="1200" b="0" cap="none" spc="0" dirty="0" smtClean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185389"/>
            <a:ext cx="8778240" cy="463366"/>
          </a:xfrm>
        </p:spPr>
        <p:txBody>
          <a:bodyPr/>
          <a:lstStyle/>
          <a:p>
            <a:r>
              <a:rPr lang="en-US" sz="2000" cap="none" spc="0" dirty="0">
                <a:solidFill>
                  <a:schemeClr val="bg1"/>
                </a:solidFill>
              </a:rPr>
              <a:t>Global Shipments Of Trucks With Some Level Of Autonomy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92027" y="4855168"/>
            <a:ext cx="4957428" cy="201110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Business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Insider Intelligence estimates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709160" y="1898875"/>
            <a:ext cx="3694176" cy="2776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189">
              <a:lnSpc>
                <a:spcPct val="120000"/>
              </a:lnSpc>
            </a:pPr>
            <a:r>
              <a:rPr 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HOW WE GET THERE</a:t>
            </a:r>
            <a: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dirty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Trucks shipped with some level of autonomy will advance at a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261%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CAGR from 2018 to 2023. </a:t>
            </a:r>
          </a:p>
          <a:p>
            <a:pPr marL="171450" indent="-171450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Platooning, or using sensors and vehicle-to-vehicle communication to allow semi-autonomous trucks to travel in proximity, will become a must-have due to its ability to lower fuel use and driver effort. </a:t>
            </a:r>
          </a:p>
          <a:p>
            <a:pPr marL="171450" indent="-171450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Semi-autonomous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advanced driver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assistance systems will prompt regulatory changes that will allow trucks to stay on the road longer, promising shorter delivery times and lower personnel costs. </a:t>
            </a:r>
            <a:endParaRPr lang="en-US" sz="11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71550" y="974597"/>
            <a:ext cx="7200900" cy="621014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189">
              <a:lnSpc>
                <a:spcPct val="120000"/>
              </a:lnSpc>
            </a:pPr>
            <a:r>
              <a:rPr lang="en-US" sz="12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Definition: Trucks with some level of autonomy include connected, semi-autonomous, and fully autonomous light, medium, and heavy duty trucks.   </a:t>
            </a:r>
            <a:endParaRPr lang="en-US" sz="12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77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4864324"/>
              </p:ext>
            </p:extLst>
          </p:nvPr>
        </p:nvGraphicFramePr>
        <p:xfrm>
          <a:off x="0" y="0"/>
          <a:ext cx="9144000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12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573" y="1898875"/>
            <a:ext cx="3667092" cy="2884158"/>
          </a:xfrm>
        </p:spPr>
        <p:txBody>
          <a:bodyPr anchor="t"/>
          <a:lstStyle/>
          <a:p>
            <a:r>
              <a:rPr lang="en-US" sz="1600" b="0" cap="none" spc="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2023 AT A GLANCE</a:t>
            </a:r>
            <a:r>
              <a:rPr lang="en-US" sz="1600" cap="none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600" cap="none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cap="none" dirty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>
                <a:latin typeface="Helvetica Neue" charset="0"/>
                <a:ea typeface="Helvetica Neue" charset="0"/>
                <a:cs typeface="Helvetica Neue" charset="0"/>
              </a:rPr>
              <a:t>Total e-commerce spending in the US will pass the $1 trillion threshold.</a:t>
            </a: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>
                <a:latin typeface="Helvetica Neue" charset="0"/>
                <a:ea typeface="Helvetica Neue" charset="0"/>
                <a:cs typeface="Helvetica Neue" charset="0"/>
              </a:rPr>
              <a:t>The average US consumer will spend $2,959 online, almost double 2018’s average of $1,572.</a:t>
            </a:r>
          </a:p>
          <a:p>
            <a:pPr marL="171450" indent="-171450" algn="l">
              <a:buFont typeface="Arial" charset="0"/>
              <a:buChar char="•"/>
            </a:pPr>
            <a:r>
              <a:rPr lang="en-US" sz="1100" b="0" cap="none" spc="0" dirty="0">
                <a:latin typeface="Helvetica Neue" charset="0"/>
                <a:ea typeface="Helvetica Neue" charset="0"/>
                <a:cs typeface="Helvetica Neue" charset="0"/>
              </a:rPr>
              <a:t>Digital channels will make up 18% of total retail spending, which will be $5.6 trillion.</a:t>
            </a:r>
          </a:p>
          <a:p>
            <a:pPr marL="342900" indent="-342900" algn="l">
              <a:buFont typeface="Arial" charset="0"/>
              <a:buChar char="•"/>
            </a:pPr>
            <a:endParaRPr lang="en-US" sz="1200" b="0" cap="none" spc="0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185389"/>
            <a:ext cx="8778240" cy="463366"/>
          </a:xfrm>
        </p:spPr>
        <p:txBody>
          <a:bodyPr/>
          <a:lstStyle/>
          <a:p>
            <a:r>
              <a:rPr lang="en-US" sz="2000" cap="none" spc="0" dirty="0">
                <a:solidFill>
                  <a:schemeClr val="bg1"/>
                </a:solidFill>
              </a:rPr>
              <a:t>US E-Commerce Payments Volume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92027" y="4855168"/>
            <a:ext cx="4957428" cy="201110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Business Insider Intelligence estimates, US Census Bureau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709160" y="1898875"/>
            <a:ext cx="3694176" cy="1886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189">
              <a:lnSpc>
                <a:spcPct val="120000"/>
              </a:lnSpc>
            </a:pPr>
            <a:r>
              <a:rPr 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HOW WE GET THERE</a:t>
            </a:r>
            <a: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dirty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lvl="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Consumer spending online will take flight at a 14.3% CAGR from 2018 to 2023 — seven times retail spending’s overall growth rate of 2%.</a:t>
            </a:r>
          </a:p>
          <a:p>
            <a:pPr marL="171450" lvl="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Key growth factors will be mobile commerce, rising purchase frequency, key product categories (e.g. apparel), and improved shipping options. </a:t>
            </a:r>
          </a:p>
        </p:txBody>
      </p:sp>
      <p:sp>
        <p:nvSpPr>
          <p:cNvPr id="6" name="Rectangle 5"/>
          <p:cNvSpPr/>
          <p:nvPr/>
        </p:nvSpPr>
        <p:spPr>
          <a:xfrm>
            <a:off x="971550" y="974597"/>
            <a:ext cx="7200900" cy="621014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189"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Definition: “E-commerce” includes retail sales originating from all internet-connected devices (including mobile). The figures exclude automobile sales, consistent with the US Census definition.</a:t>
            </a:r>
          </a:p>
        </p:txBody>
      </p:sp>
    </p:spTree>
    <p:extLst>
      <p:ext uri="{BB962C8B-B14F-4D97-AF65-F5344CB8AC3E}">
        <p14:creationId xmlns:p14="http://schemas.microsoft.com/office/powerpoint/2010/main" val="189905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37560"/>
              </p:ext>
            </p:extLst>
          </p:nvPr>
        </p:nvGraphicFramePr>
        <p:xfrm>
          <a:off x="0" y="0"/>
          <a:ext cx="9144000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313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573" y="1898875"/>
            <a:ext cx="3667092" cy="2884158"/>
          </a:xfrm>
        </p:spPr>
        <p:txBody>
          <a:bodyPr anchor="t"/>
          <a:lstStyle/>
          <a:p>
            <a:r>
              <a:rPr lang="en-US" sz="1600" b="0" cap="none" spc="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2023 AT A GLANCE </a:t>
            </a:r>
            <a: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b="0" cap="none" spc="0" dirty="0" smtClean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Cross-border e-commerce spending will approach an all-time high of $1.5 trillion. </a:t>
            </a: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Cross-border e-commerce sales will account for 22% of total e-commerce sales, which are expected to hit $6.9 trillion. </a:t>
            </a:r>
          </a:p>
          <a:p>
            <a:pPr marL="342900" indent="-342900" algn="l">
              <a:buFont typeface="Arial" charset="0"/>
              <a:buChar char="•"/>
            </a:pPr>
            <a:endParaRPr lang="en-US" sz="1200" b="0" cap="none" spc="0" dirty="0" smtClean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185389"/>
            <a:ext cx="8778240" cy="463366"/>
          </a:xfrm>
        </p:spPr>
        <p:txBody>
          <a:bodyPr/>
          <a:lstStyle/>
          <a:p>
            <a:r>
              <a:rPr lang="en-US" sz="2000" cap="none" spc="0" dirty="0" smtClean="0">
                <a:solidFill>
                  <a:schemeClr val="bg1"/>
                </a:solidFill>
              </a:rPr>
              <a:t>Global Cross-Border E-Commerce Sales</a:t>
            </a:r>
            <a:endParaRPr lang="en-US" sz="2000" cap="none" spc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92027" y="4855168"/>
            <a:ext cx="4957428" cy="201110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Business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Insider Intelligence estimates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709160" y="1898875"/>
            <a:ext cx="3856106" cy="2649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189">
              <a:lnSpc>
                <a:spcPct val="120000"/>
              </a:lnSpc>
            </a:pPr>
            <a:r>
              <a:rPr 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HOW WE GET THERE</a:t>
            </a:r>
            <a: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dirty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Cross-border e-commerce sales will advance at a 22.9% CAGR from 2018 to 2023, driven largely by Chinese consumers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’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appetite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for Western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goods.</a:t>
            </a:r>
          </a:p>
          <a:p>
            <a:pPr marL="17145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Chinese marketplaces, including Alibaba, will expand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in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Asia, facilitating increased selling between countries.</a:t>
            </a:r>
            <a:endParaRPr lang="en-US" sz="11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The EU will continue to encourage cross-border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e-commerce between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member states with new rules.</a:t>
            </a:r>
          </a:p>
          <a:p>
            <a:pPr marL="17145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Brexit, risks to NAFTA,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and a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potential US-China trade war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will remain limiting factors to higher growth.</a:t>
            </a:r>
          </a:p>
        </p:txBody>
      </p:sp>
      <p:sp>
        <p:nvSpPr>
          <p:cNvPr id="6" name="Rectangle 5"/>
          <p:cNvSpPr/>
          <p:nvPr/>
        </p:nvSpPr>
        <p:spPr>
          <a:xfrm>
            <a:off x="971550" y="835454"/>
            <a:ext cx="7200900" cy="876721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Definition: </a:t>
            </a:r>
            <a:r>
              <a:rPr lang="en-US" sz="12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Cross-border e-commerce includes </a:t>
            </a: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any </a:t>
            </a:r>
            <a:r>
              <a:rPr lang="en-US" sz="1200" dirty="0">
                <a:latin typeface="Helvetica Neue" charset="0"/>
                <a:ea typeface="Helvetica Neue" charset="0"/>
                <a:cs typeface="Helvetica Neue" charset="0"/>
              </a:rPr>
              <a:t>online purchase made by a consumer from a business, typically a retailer </a:t>
            </a: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or </a:t>
            </a:r>
            <a:r>
              <a:rPr lang="en-US" sz="1200" dirty="0">
                <a:latin typeface="Helvetica Neue" charset="0"/>
                <a:ea typeface="Helvetica Neue" charset="0"/>
                <a:cs typeface="Helvetica Neue" charset="0"/>
              </a:rPr>
              <a:t>brand, located in another country. It excludes the sale or purchase of products that </a:t>
            </a: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are manufactured </a:t>
            </a:r>
            <a:r>
              <a:rPr lang="en-US" sz="1200" dirty="0">
                <a:latin typeface="Helvetica Neue" charset="0"/>
                <a:ea typeface="Helvetica Neue" charset="0"/>
                <a:cs typeface="Helvetica Neue" charset="0"/>
              </a:rPr>
              <a:t>internationally but sold domestically.</a:t>
            </a:r>
            <a:endParaRPr lang="en-US" sz="12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86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7274028"/>
              </p:ext>
            </p:extLst>
          </p:nvPr>
        </p:nvGraphicFramePr>
        <p:xfrm>
          <a:off x="0" y="0"/>
          <a:ext cx="9144000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61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573" y="1898875"/>
            <a:ext cx="3667092" cy="2884158"/>
          </a:xfrm>
        </p:spPr>
        <p:txBody>
          <a:bodyPr anchor="t"/>
          <a:lstStyle/>
          <a:p>
            <a:r>
              <a:rPr lang="en-US" sz="1600" b="0" cap="none" spc="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2023 AT A GLANCE </a:t>
            </a:r>
            <a: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cap="none" dirty="0" smtClean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E-commerce sales for same-day delivery will reach $55 billion in the US — more than 13 times 2018’s volume of $4 billion.</a:t>
            </a:r>
          </a:p>
          <a:p>
            <a:pPr marL="171450" indent="-171450" algn="l">
              <a:spcAft>
                <a:spcPts val="600"/>
              </a:spcAft>
              <a:buFont typeface="Arial" charset="0"/>
              <a:buChar char="•"/>
            </a:pPr>
            <a:r>
              <a:rPr lang="en-US" sz="1100" b="0" cap="none" spc="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ales </a:t>
            </a:r>
            <a:r>
              <a:rPr lang="en-US" sz="1100" b="0" cap="none" spc="0" dirty="0">
                <a:latin typeface="Helvetica Neue" charset="0"/>
                <a:ea typeface="Helvetica Neue" charset="0"/>
                <a:cs typeface="Helvetica Neue" charset="0"/>
              </a:rPr>
              <a:t>for same-day </a:t>
            </a: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delivery will account for over 5% of total US e-commerce. </a:t>
            </a:r>
          </a:p>
          <a:p>
            <a:pPr marL="171450" indent="-171450" algn="l">
              <a:buFont typeface="Arial" charset="0"/>
              <a:buChar char="•"/>
            </a:pPr>
            <a:endParaRPr lang="en-US" sz="11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63366"/>
          </a:xfrm>
        </p:spPr>
        <p:txBody>
          <a:bodyPr/>
          <a:lstStyle/>
          <a:p>
            <a:r>
              <a:rPr lang="en-US" sz="2000" cap="none" spc="0" dirty="0" smtClean="0">
                <a:solidFill>
                  <a:schemeClr val="bg1"/>
                </a:solidFill>
              </a:rPr>
              <a:t>US E-Commerce Sales For Same-Day Delivery</a:t>
            </a:r>
            <a:endParaRPr lang="en-US" sz="2000" cap="none" spc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92027" y="4855168"/>
            <a:ext cx="4957428" cy="201110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Business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Insider Intelligence estimates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709159" y="1898875"/>
            <a:ext cx="3809807" cy="25730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189">
              <a:lnSpc>
                <a:spcPct val="120000"/>
              </a:lnSpc>
            </a:pPr>
            <a:r>
              <a:rPr 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HOW WE GET THERE</a:t>
            </a:r>
            <a:r>
              <a:rPr lang="en-US" sz="11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1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dirty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lvl="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US e-commerce sales for same-day delivery will surge at a </a:t>
            </a:r>
            <a:r>
              <a:rPr lang="en-US" sz="1100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68.7% CAGR between 2018 and 2023.</a:t>
            </a:r>
            <a:endParaRPr lang="en-US" sz="1100" dirty="0" smtClean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lvl="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Amazon’s Prime Now program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will offer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delivery within two hours in more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cities, impacting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urban consumers’ expectations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and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forcing other retailers to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keep pace.</a:t>
            </a:r>
          </a:p>
          <a:p>
            <a:pPr marL="171450" indent="-171450" defTabSz="457189">
              <a:lnSpc>
                <a:spcPct val="120000"/>
              </a:lnSpc>
              <a:buFont typeface="Arial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Traditional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providers,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like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FedEx, and crowdsourced startups will expand same-day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delivery options for retailers.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This will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lead to a growing supply of couriers and vehicles for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same-day.</a:t>
            </a:r>
          </a:p>
        </p:txBody>
      </p:sp>
      <p:sp>
        <p:nvSpPr>
          <p:cNvPr id="6" name="Rectangle 5"/>
          <p:cNvSpPr/>
          <p:nvPr/>
        </p:nvSpPr>
        <p:spPr>
          <a:xfrm>
            <a:off x="971550" y="974597"/>
            <a:ext cx="7200900" cy="621014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189">
              <a:lnSpc>
                <a:spcPct val="120000"/>
              </a:lnSpc>
            </a:pPr>
            <a:r>
              <a:rPr lang="en-US" sz="12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Definition: Same-day delivery sales are represented by e-commerce sales that are delivered to consumers within 24 hours of ordering. </a:t>
            </a:r>
            <a:endParaRPr lang="en-US" sz="12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96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8057861"/>
              </p:ext>
            </p:extLst>
          </p:nvPr>
        </p:nvGraphicFramePr>
        <p:xfrm>
          <a:off x="0" y="0"/>
          <a:ext cx="9144000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19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573" y="1898875"/>
            <a:ext cx="3667092" cy="2884158"/>
          </a:xfrm>
        </p:spPr>
        <p:txBody>
          <a:bodyPr anchor="t"/>
          <a:lstStyle/>
          <a:p>
            <a:r>
              <a:rPr lang="en-US" sz="1600" b="0" cap="none" spc="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2023 AT A GLANCE</a:t>
            </a:r>
            <a: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600" cap="none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cap="none" dirty="0" smtClean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With e-commerce sales climbing to record highs in the US — $1 trillion — spending on last-mile e-commerce will reach $67 billion.</a:t>
            </a:r>
          </a:p>
          <a:p>
            <a:pPr marL="171450" indent="-171450" algn="l">
              <a:buFont typeface="Arial" charset="0"/>
              <a:buChar char="•"/>
            </a:pPr>
            <a:r>
              <a:rPr lang="en-US" sz="11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These costs will get so high that they will surpass the revenue made from B2B parcel delivery, which has traditionally been the largest revenue driver for parcel delivery firms — B2B revenue will reach $55 billion in 2023.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63366"/>
          </a:xfrm>
        </p:spPr>
        <p:txBody>
          <a:bodyPr/>
          <a:lstStyle/>
          <a:p>
            <a:r>
              <a:rPr lang="en-US" sz="2000" cap="none" spc="0" dirty="0" smtClean="0">
                <a:solidFill>
                  <a:schemeClr val="bg1"/>
                </a:solidFill>
              </a:rPr>
              <a:t>US Spending On Last-Mile E-Commerce Delivery</a:t>
            </a:r>
            <a:endParaRPr lang="en-US" sz="2000" cap="none" spc="0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92027" y="4855168"/>
            <a:ext cx="4957428" cy="201110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Business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Insider Intelligence estimates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709160" y="1898875"/>
            <a:ext cx="3694176" cy="168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189">
              <a:lnSpc>
                <a:spcPct val="120000"/>
              </a:lnSpc>
            </a:pPr>
            <a:r>
              <a:rPr 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HOW </a:t>
            </a:r>
            <a:r>
              <a:rPr 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WE </a:t>
            </a:r>
            <a:r>
              <a:rPr 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GET </a:t>
            </a:r>
            <a:r>
              <a:rPr lang="en-US" sz="16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rPr>
              <a:t>THERE</a:t>
            </a:r>
            <a: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100" dirty="0">
                <a:solidFill>
                  <a:schemeClr val="accent2">
                    <a:lumMod val="60000"/>
                    <a:lumOff val="4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en-US" sz="1100" dirty="0">
              <a:solidFill>
                <a:schemeClr val="accent2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Last-mile delivery spend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will grow at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 12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% CAGR between 2018 and 2023. </a:t>
            </a:r>
            <a:endParaRPr lang="en-US" sz="11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defTabSz="457189">
              <a:lnSpc>
                <a:spcPct val="12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Growth in consumer purchases online will </a:t>
            </a:r>
            <a:r>
              <a:rPr lang="en-US" sz="11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lead to more spending on </a:t>
            </a:r>
            <a:r>
              <a:rPr lang="en-US" sz="11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last-mile delivery, which makes up the bulk of e-commerce delivery costs. </a:t>
            </a:r>
          </a:p>
        </p:txBody>
      </p:sp>
      <p:sp>
        <p:nvSpPr>
          <p:cNvPr id="6" name="Rectangle 5"/>
          <p:cNvSpPr/>
          <p:nvPr/>
        </p:nvSpPr>
        <p:spPr>
          <a:xfrm>
            <a:off x="787400" y="895100"/>
            <a:ext cx="7200900" cy="780007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Definition: Last-mile e-commerce delivery 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spend </a:t>
            </a:r>
            <a:r>
              <a:rPr lang="en-US" sz="12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is the transportation cost associated with the final leg of an e-commerce shipment, from the distribution center or facility to the end user. </a:t>
            </a: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This does not include </a:t>
            </a:r>
            <a:r>
              <a:rPr lang="en-US" sz="1200" dirty="0">
                <a:latin typeface="Helvetica Neue" charset="0"/>
                <a:ea typeface="Helvetica Neue" charset="0"/>
                <a:cs typeface="Helvetica Neue" charset="0"/>
              </a:rPr>
              <a:t>spending on warehousing, picking, and </a:t>
            </a: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>distribution.</a:t>
            </a:r>
            <a:endParaRPr lang="en-US" sz="1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458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I Intelligence">
      <a:dk1>
        <a:srgbClr val="000000"/>
      </a:dk1>
      <a:lt1>
        <a:srgbClr val="FFFFFF"/>
      </a:lt1>
      <a:dk2>
        <a:srgbClr val="143A57"/>
      </a:dk2>
      <a:lt2>
        <a:srgbClr val="FFFFFF"/>
      </a:lt2>
      <a:accent1>
        <a:srgbClr val="3882B1"/>
      </a:accent1>
      <a:accent2>
        <a:srgbClr val="821B13"/>
      </a:accent2>
      <a:accent3>
        <a:srgbClr val="147E40"/>
      </a:accent3>
      <a:accent4>
        <a:srgbClr val="6B6B6B"/>
      </a:accent4>
      <a:accent5>
        <a:srgbClr val="F34912"/>
      </a:accent5>
      <a:accent6>
        <a:srgbClr val="183042"/>
      </a:accent6>
      <a:hlink>
        <a:srgbClr val="181EFD"/>
      </a:hlink>
      <a:folHlink>
        <a:srgbClr val="6F006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ii crm note - companies list" id="{4CF8B03F-DA63-9E4D-833B-F152F08B4385}" vid="{1D9D2050-803A-4A4E-BE26-82328FCE20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bii powerpoint template</Template>
  <TotalTime>77296</TotalTime>
  <Words>589</Words>
  <Application>Microsoft Macintosh PowerPoint</Application>
  <PresentationFormat>On-screen Show (16:9)</PresentationFormat>
  <Paragraphs>127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Avenir Book</vt:lpstr>
      <vt:lpstr>Avenir Next</vt:lpstr>
      <vt:lpstr>Avenir Next Demi Bold</vt:lpstr>
      <vt:lpstr>Avenir Next Medium</vt:lpstr>
      <vt:lpstr>Calibri</vt:lpstr>
      <vt:lpstr>Helvetica Neue</vt:lpstr>
      <vt:lpstr>Wingdings</vt:lpstr>
      <vt:lpstr>Arial</vt:lpstr>
      <vt:lpstr>Office Theme</vt:lpstr>
      <vt:lpstr> THE TRANSPORTATION AND LOGISTICS FORECAST BOOK 2018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Newman</dc:creator>
  <cp:lastModifiedBy>Ayoub Aouad</cp:lastModifiedBy>
  <cp:revision>706</cp:revision>
  <cp:lastPrinted>2017-02-24T01:41:01Z</cp:lastPrinted>
  <dcterms:created xsi:type="dcterms:W3CDTF">2018-01-25T18:42:57Z</dcterms:created>
  <dcterms:modified xsi:type="dcterms:W3CDTF">2018-04-17T17:18:34Z</dcterms:modified>
</cp:coreProperties>
</file>